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9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Overlock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gEM79G+bN0u7/KVuwsxFX0sJErG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9" name="Luis Fernando Ramir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verlock-bold.fntdata"/><Relationship Id="rId30" Type="http://schemas.openxmlformats.org/officeDocument/2006/relationships/font" Target="fonts/Overlock-regular.fntdata"/><Relationship Id="rId11" Type="http://schemas.openxmlformats.org/officeDocument/2006/relationships/slide" Target="slides/slide6.xml"/><Relationship Id="rId33" Type="http://schemas.openxmlformats.org/officeDocument/2006/relationships/font" Target="fonts/Overlock-boldItalic.fntdata"/><Relationship Id="rId10" Type="http://schemas.openxmlformats.org/officeDocument/2006/relationships/slide" Target="slides/slide5.xml"/><Relationship Id="rId32" Type="http://schemas.openxmlformats.org/officeDocument/2006/relationships/font" Target="fonts/Overlock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4-06T15:03:31.619">
    <p:pos x="7680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M9pqw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1-04-06T15:03:31.619">
    <p:pos x="7680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M9pqxI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1-04-06T15:03:31.619">
    <p:pos x="7680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M9pqxA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1-04-06T15:03:31.619">
    <p:pos x="7680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M9pqw4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1-04-06T15:03:31.619">
    <p:pos x="7680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M9pqxY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1-04-06T15:03:31.619">
    <p:pos x="7680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M9pqxE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1-04-06T15:03:31.619">
    <p:pos x="7680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M9pqxU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1-04-06T15:03:31.619">
    <p:pos x="7680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M9pqxQ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9" dt="2021-04-06T15:03:31.619">
    <p:pos x="7680" y="0"/>
    <p:text/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AIM9pqxM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f360abcc8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cf360abcc8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f360abcc8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cf360abcc8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f360abcc8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cf360abcc8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cf360abcc8_0_1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cf360abcc8_0_1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f360abcc8_0_1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cf360abcc8_0_1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f360abcc8_0_1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cf360abcc8_0_1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cf360abcc8_0_1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cf360abcc8_0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cf360abcc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cf360abcc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f360abcc8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cf360abcc8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6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92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24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24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24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24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24"/>
              <a:buNone/>
              <a:defRPr sz="1600"/>
            </a:lvl9pPr>
          </a:lstStyle>
          <a:p/>
        </p:txBody>
      </p:sp>
      <p:sp>
        <p:nvSpPr>
          <p:cNvPr id="15" name="Google Shape;15;p17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7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7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18"/>
          <p:cNvGrpSpPr/>
          <p:nvPr/>
        </p:nvGrpSpPr>
        <p:grpSpPr>
          <a:xfrm>
            <a:off x="1" y="856611"/>
            <a:ext cx="7046000" cy="6001389"/>
            <a:chOff x="667582" y="-1"/>
            <a:chExt cx="7891311" cy="6721476"/>
          </a:xfrm>
        </p:grpSpPr>
        <p:pic>
          <p:nvPicPr>
            <p:cNvPr id="20" name="Google Shape;20;p18"/>
            <p:cNvPicPr preferRelativeResize="0"/>
            <p:nvPr/>
          </p:nvPicPr>
          <p:blipFill rotWithShape="1">
            <a:blip r:embed="rId2">
              <a:alphaModFix/>
            </a:blip>
            <a:srcRect b="0" l="0" r="21731" t="0"/>
            <a:stretch/>
          </p:blipFill>
          <p:spPr>
            <a:xfrm flipH="1">
              <a:off x="667582" y="0"/>
              <a:ext cx="7891308" cy="6721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21;p18"/>
            <p:cNvSpPr/>
            <p:nvPr/>
          </p:nvSpPr>
          <p:spPr>
            <a:xfrm>
              <a:off x="6748423" y="-1"/>
              <a:ext cx="1810470" cy="6721476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8"/>
            <p:cNvSpPr/>
            <p:nvPr/>
          </p:nvSpPr>
          <p:spPr>
            <a:xfrm>
              <a:off x="6748423" y="0"/>
              <a:ext cx="1810470" cy="4065643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18"/>
          <p:cNvSpPr txBox="1"/>
          <p:nvPr>
            <p:ph type="ctrTitle"/>
          </p:nvPr>
        </p:nvSpPr>
        <p:spPr>
          <a:xfrm>
            <a:off x="6433721" y="1463556"/>
            <a:ext cx="5130397" cy="1004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sz="3265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8"/>
          <p:cNvSpPr txBox="1"/>
          <p:nvPr>
            <p:ph idx="1" type="subTitle"/>
          </p:nvPr>
        </p:nvSpPr>
        <p:spPr>
          <a:xfrm>
            <a:off x="6433721" y="3182433"/>
            <a:ext cx="5130397" cy="21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28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/>
        </p:txBody>
      </p:sp>
      <p:sp>
        <p:nvSpPr>
          <p:cNvPr id="25" name="Google Shape;25;p18"/>
          <p:cNvSpPr/>
          <p:nvPr/>
        </p:nvSpPr>
        <p:spPr>
          <a:xfrm>
            <a:off x="1" y="0"/>
            <a:ext cx="12192000" cy="85661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18575" y="201547"/>
            <a:ext cx="2016496" cy="45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161987" y="234864"/>
            <a:ext cx="11725484" cy="34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45"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" name="Google Shape;29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680755" y="6556417"/>
            <a:ext cx="912415" cy="20520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9"/>
          <p:cNvSpPr/>
          <p:nvPr/>
        </p:nvSpPr>
        <p:spPr>
          <a:xfrm>
            <a:off x="11716760" y="6576708"/>
            <a:ext cx="475241" cy="164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9"/>
          <p:cNvSpPr txBox="1"/>
          <p:nvPr/>
        </p:nvSpPr>
        <p:spPr>
          <a:xfrm>
            <a:off x="11860333" y="6594973"/>
            <a:ext cx="188093" cy="128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16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7340">
          <p15:clr>
            <a:srgbClr val="F26B43"/>
          </p15:clr>
        </p15:guide>
        <p15:guide id="2" pos="99">
          <p15:clr>
            <a:srgbClr val="F26B43"/>
          </p15:clr>
        </p15:guide>
        <p15:guide id="3" orient="horz" pos="688">
          <p15:clr>
            <a:srgbClr val="F26B43"/>
          </p15:clr>
        </p15:guide>
        <p15:guide id="4" orient="horz" pos="3911">
          <p15:clr>
            <a:srgbClr val="F26B43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bg>
      <p:bgPr>
        <a:solidFill>
          <a:schemeClr val="accent2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20"/>
          <p:cNvPicPr preferRelativeResize="0"/>
          <p:nvPr/>
        </p:nvPicPr>
        <p:blipFill rotWithShape="1">
          <a:blip r:embed="rId2">
            <a:alphaModFix/>
          </a:blip>
          <a:srcRect b="15619" l="-2" r="-3" t="0"/>
          <a:stretch/>
        </p:blipFill>
        <p:spPr>
          <a:xfrm flipH="1">
            <a:off x="-2" y="-1"/>
            <a:ext cx="1219200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20"/>
          <p:cNvSpPr/>
          <p:nvPr/>
        </p:nvSpPr>
        <p:spPr>
          <a:xfrm>
            <a:off x="-2" y="-1"/>
            <a:ext cx="12192000" cy="6858001"/>
          </a:xfrm>
          <a:prstGeom prst="rect">
            <a:avLst/>
          </a:prstGeom>
          <a:gradFill>
            <a:gsLst>
              <a:gs pos="0">
                <a:srgbClr val="164370">
                  <a:alpha val="89803"/>
                </a:srgbClr>
              </a:gs>
              <a:gs pos="100000">
                <a:srgbClr val="00AEEF">
                  <a:alpha val="89803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0"/>
          <p:cNvSpPr txBox="1"/>
          <p:nvPr>
            <p:ph type="title"/>
          </p:nvPr>
        </p:nvSpPr>
        <p:spPr>
          <a:xfrm>
            <a:off x="161987" y="234864"/>
            <a:ext cx="11725484" cy="34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245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6" name="Google Shape;3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80755" y="6556417"/>
            <a:ext cx="912415" cy="20520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20"/>
          <p:cNvSpPr/>
          <p:nvPr/>
        </p:nvSpPr>
        <p:spPr>
          <a:xfrm>
            <a:off x="11716760" y="6576708"/>
            <a:ext cx="475241" cy="1646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3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0"/>
          <p:cNvSpPr txBox="1"/>
          <p:nvPr/>
        </p:nvSpPr>
        <p:spPr>
          <a:xfrm>
            <a:off x="11860333" y="6594973"/>
            <a:ext cx="188093" cy="128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16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16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5008">
          <p15:clr>
            <a:srgbClr val="000000"/>
          </p15:clr>
        </p15:guide>
        <p15:guide id="2" orient="horz" pos="570">
          <p15:clr>
            <a:srgbClr val="000000"/>
          </p15:clr>
        </p15:guide>
        <p15:guide id="3" orient="horz" pos="3912">
          <p15:clr>
            <a:srgbClr val="000000"/>
          </p15:clr>
        </p15:guide>
        <p15:guide id="4" pos="96">
          <p15:clr>
            <a:srgbClr val="00000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/>
          <p:nvPr/>
        </p:nvSpPr>
        <p:spPr>
          <a:xfrm>
            <a:off x="554736" y="6453768"/>
            <a:ext cx="11082655" cy="0"/>
          </a:xfrm>
          <a:custGeom>
            <a:rect b="b" l="l" r="r" t="t"/>
            <a:pathLst>
              <a:path extrusionOk="0" h="120000" w="11082655">
                <a:moveTo>
                  <a:pt x="0" y="0"/>
                </a:moveTo>
                <a:lnTo>
                  <a:pt x="11082528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1"/>
          <p:cNvSpPr txBox="1"/>
          <p:nvPr>
            <p:ph type="title"/>
          </p:nvPr>
        </p:nvSpPr>
        <p:spPr>
          <a:xfrm>
            <a:off x="161987" y="234864"/>
            <a:ext cx="11725484" cy="323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1"/>
          <p:cNvSpPr txBox="1"/>
          <p:nvPr>
            <p:ph idx="1" type="body"/>
          </p:nvPr>
        </p:nvSpPr>
        <p:spPr>
          <a:xfrm>
            <a:off x="1482091" y="1991016"/>
            <a:ext cx="4389573" cy="1346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1475" lvl="1" marL="914400" algn="l">
              <a:spcBef>
                <a:spcPts val="0"/>
              </a:spcBef>
              <a:spcAft>
                <a:spcPts val="0"/>
              </a:spcAft>
              <a:buSzPts val="2250"/>
              <a:buChar char="▪"/>
              <a:defRPr/>
            </a:lvl2pPr>
            <a:lvl3pPr indent="-365760" lvl="2" marL="1371600" algn="l">
              <a:spcBef>
                <a:spcPts val="0"/>
              </a:spcBef>
              <a:spcAft>
                <a:spcPts val="0"/>
              </a:spcAft>
              <a:buSzPts val="2160"/>
              <a:buChar char="–"/>
              <a:defRPr/>
            </a:lvl3pPr>
            <a:lvl4pPr indent="-365760" lvl="3" marL="1828800" algn="l">
              <a:spcBef>
                <a:spcPts val="0"/>
              </a:spcBef>
              <a:spcAft>
                <a:spcPts val="0"/>
              </a:spcAft>
              <a:buSzPts val="2160"/>
              <a:buChar char="▫"/>
              <a:defRPr/>
            </a:lvl4pPr>
            <a:lvl5pPr indent="-330326" lvl="4" marL="2286000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5pPr>
            <a:lvl6pPr indent="-330326" lvl="5" marL="2743200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6pPr>
            <a:lvl7pPr indent="-330326" lvl="6" marL="3200400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7pPr>
            <a:lvl8pPr indent="-330327" lvl="7" marL="3657600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8pPr>
            <a:lvl9pPr indent="-330327" lvl="8" marL="4114800" algn="l">
              <a:spcBef>
                <a:spcPts val="0"/>
              </a:spcBef>
              <a:spcAft>
                <a:spcPts val="0"/>
              </a:spcAft>
              <a:buSzPts val="1602"/>
              <a:buChar char="-"/>
              <a:defRPr/>
            </a:lvl9pPr>
          </a:lstStyle>
          <a:p/>
        </p:txBody>
      </p:sp>
      <p:sp>
        <p:nvSpPr>
          <p:cNvPr id="43" name="Google Shape;43;p2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2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1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5400" marR="0" rtl="0" algn="l">
              <a:spcBef>
                <a:spcPts val="0"/>
              </a:spcBef>
              <a:spcAft>
                <a:spcPts val="0"/>
              </a:spcAft>
              <a:buNone/>
              <a:defRPr b="0" i="0" sz="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>
            <p:ph type="title"/>
          </p:nvPr>
        </p:nvSpPr>
        <p:spPr>
          <a:xfrm>
            <a:off x="161987" y="234864"/>
            <a:ext cx="11725484" cy="3454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45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58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58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58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58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58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58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58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584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" type="body"/>
          </p:nvPr>
        </p:nvSpPr>
        <p:spPr>
          <a:xfrm>
            <a:off x="1482091" y="1991016"/>
            <a:ext cx="4389573" cy="13461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814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40"/>
              <a:buFont typeface="Arial"/>
              <a:buChar char="▪"/>
              <a:defRPr b="0" i="0" sz="16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2958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–"/>
              <a:defRPr b="0" i="0" sz="16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2958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58"/>
              <a:buFont typeface="Arial"/>
              <a:buChar char="▫"/>
              <a:defRPr b="0" i="0" sz="16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0832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52"/>
              <a:buFont typeface="Arial"/>
              <a:buChar char="-"/>
              <a:defRPr b="0" i="0" sz="163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1576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37"/>
              <a:buFont typeface="Arial"/>
              <a:buChar char="-"/>
              <a:defRPr b="0" i="0" sz="217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1576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37"/>
              <a:buFont typeface="Arial"/>
              <a:buChar char="-"/>
              <a:defRPr b="0" i="0" sz="217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1576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37"/>
              <a:buFont typeface="Arial"/>
              <a:buChar char="-"/>
              <a:defRPr b="0" i="0" sz="217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1576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37"/>
              <a:buFont typeface="Arial"/>
              <a:buChar char="-"/>
              <a:defRPr b="0" i="0" sz="217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3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6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7.xml"/><Relationship Id="rId4" Type="http://schemas.openxmlformats.org/officeDocument/2006/relationships/image" Target="../media/image31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8.xml"/><Relationship Id="rId4" Type="http://schemas.openxmlformats.org/officeDocument/2006/relationships/image" Target="../media/image47.png"/><Relationship Id="rId9" Type="http://schemas.openxmlformats.org/officeDocument/2006/relationships/image" Target="../media/image54.png"/><Relationship Id="rId5" Type="http://schemas.openxmlformats.org/officeDocument/2006/relationships/image" Target="../media/image57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Relationship Id="rId8" Type="http://schemas.openxmlformats.org/officeDocument/2006/relationships/image" Target="../media/image5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Relationship Id="rId4" Type="http://schemas.openxmlformats.org/officeDocument/2006/relationships/image" Target="../media/image53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Relationship Id="rId7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3.png"/><Relationship Id="rId9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9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4.png"/><Relationship Id="rId6" Type="http://schemas.openxmlformats.org/officeDocument/2006/relationships/image" Target="../media/image36.png"/><Relationship Id="rId7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comments" Target="../comments/comment2.xml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3.xml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4.xml"/><Relationship Id="rId4" Type="http://schemas.openxmlformats.org/officeDocument/2006/relationships/image" Target="../media/image37.png"/><Relationship Id="rId5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comments" Target="../comments/comment5.xml"/><Relationship Id="rId4" Type="http://schemas.openxmlformats.org/officeDocument/2006/relationships/image" Target="../media/image25.png"/><Relationship Id="rId5" Type="http://schemas.openxmlformats.org/officeDocument/2006/relationships/image" Target="../media/image18.png"/><Relationship Id="rId6" Type="http://schemas.openxmlformats.org/officeDocument/2006/relationships/image" Target="../media/image2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78" y="2371967"/>
            <a:ext cx="3200400" cy="188779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"/>
          <p:cNvSpPr/>
          <p:nvPr/>
        </p:nvSpPr>
        <p:spPr>
          <a:xfrm>
            <a:off x="0" y="-19085"/>
            <a:ext cx="12254238" cy="1002921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45158"/>
            <a:ext cx="5423179" cy="81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4434" y="6045158"/>
            <a:ext cx="5089804" cy="81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23179" y="6045158"/>
            <a:ext cx="1803493" cy="812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16957" y="4767029"/>
            <a:ext cx="1792379" cy="98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983836"/>
            <a:ext cx="3200400" cy="157005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6272213" y="2371966"/>
            <a:ext cx="4459288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INTEGRANTES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Jhony Andrés Valderrama Molano</a:t>
            </a:r>
            <a:endParaRPr b="1" sz="2000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Mario Miguel Barbosa Rengifo</a:t>
            </a:r>
            <a:endParaRPr b="1" sz="2000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José Francisco Martínez Amaya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Luis Fernando Ramírez Cardozo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-2478" y="4259758"/>
            <a:ext cx="3200400" cy="17853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/>
          <p:nvPr/>
        </p:nvSpPr>
        <p:spPr>
          <a:xfrm>
            <a:off x="446742" y="144043"/>
            <a:ext cx="11878726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ASISTENCIA DIAGNÓSTICA CON VISIÓN ARTIFICIAL Y DEEP LEARNING DE LESIONES MELANOCÍTICAS EN IMÁGENES DERMATOSCÓPICAS CON INTERFAZ GRÁFICA PARA CARGA DE IMÁGENES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cf360abcc8_0_50"/>
          <p:cNvSpPr/>
          <p:nvPr/>
        </p:nvSpPr>
        <p:spPr>
          <a:xfrm>
            <a:off x="568036" y="0"/>
            <a:ext cx="11669700" cy="14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cf360abcc8_0_50"/>
          <p:cNvSpPr/>
          <p:nvPr/>
        </p:nvSpPr>
        <p:spPr>
          <a:xfrm>
            <a:off x="781398" y="-16617"/>
            <a:ext cx="11410500" cy="10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gcf360abcc8_0_50"/>
          <p:cNvSpPr txBox="1"/>
          <p:nvPr/>
        </p:nvSpPr>
        <p:spPr>
          <a:xfrm>
            <a:off x="781397" y="216523"/>
            <a:ext cx="239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D8D8D8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201" name="Google Shape;201;gcf360abcc8_0_50"/>
          <p:cNvSpPr/>
          <p:nvPr/>
        </p:nvSpPr>
        <p:spPr>
          <a:xfrm>
            <a:off x="0" y="-83127"/>
            <a:ext cx="45600" cy="83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cf360abcc8_0_50"/>
          <p:cNvSpPr/>
          <p:nvPr/>
        </p:nvSpPr>
        <p:spPr>
          <a:xfrm>
            <a:off x="-96982" y="0"/>
            <a:ext cx="832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cf360abcc8_0_50"/>
          <p:cNvSpPr txBox="1"/>
          <p:nvPr/>
        </p:nvSpPr>
        <p:spPr>
          <a:xfrm rot="-5400000">
            <a:off x="-1373039" y="2727979"/>
            <a:ext cx="3297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204" name="Google Shape;204;gcf360abcc8_0_50"/>
          <p:cNvSpPr txBox="1"/>
          <p:nvPr/>
        </p:nvSpPr>
        <p:spPr>
          <a:xfrm>
            <a:off x="3219797" y="216523"/>
            <a:ext cx="27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PrePROCESAMIENTO</a:t>
            </a:r>
            <a:endParaRPr b="1" sz="2000">
              <a:solidFill>
                <a:schemeClr val="accent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05" name="Google Shape;205;gcf360abcc8_0_50"/>
          <p:cNvSpPr/>
          <p:nvPr/>
        </p:nvSpPr>
        <p:spPr>
          <a:xfrm>
            <a:off x="4144862" y="674813"/>
            <a:ext cx="448200" cy="70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cf360abcc8_0_50"/>
          <p:cNvSpPr/>
          <p:nvPr/>
        </p:nvSpPr>
        <p:spPr>
          <a:xfrm>
            <a:off x="6012036" y="302038"/>
            <a:ext cx="342300" cy="314700"/>
          </a:xfrm>
          <a:prstGeom prst="ellipse">
            <a:avLst/>
          </a:prstGeom>
          <a:solidFill>
            <a:srgbClr val="C8E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cf360abcc8_0_50"/>
          <p:cNvSpPr txBox="1"/>
          <p:nvPr/>
        </p:nvSpPr>
        <p:spPr>
          <a:xfrm>
            <a:off x="6400092" y="274669"/>
            <a:ext cx="430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EB3E7"/>
                </a:solidFill>
                <a:latin typeface="Arial"/>
                <a:ea typeface="Arial"/>
                <a:cs typeface="Arial"/>
                <a:sym typeface="Arial"/>
              </a:rPr>
              <a:t>Analisis descriptive HAM10000</a:t>
            </a:r>
            <a:endParaRPr/>
          </a:p>
        </p:txBody>
      </p:sp>
      <p:sp>
        <p:nvSpPr>
          <p:cNvPr id="208" name="Google Shape;208;gcf360abcc8_0_50"/>
          <p:cNvSpPr txBox="1"/>
          <p:nvPr/>
        </p:nvSpPr>
        <p:spPr>
          <a:xfrm>
            <a:off x="2298425" y="2054625"/>
            <a:ext cx="8208900" cy="421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 El análisis de la tabla depende del tipo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de datos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 ¿Hay un estándar de oro o no?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 NO: Confiabilidad/acuerdo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 SI: Validez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f360abcc8_0_35"/>
          <p:cNvSpPr/>
          <p:nvPr/>
        </p:nvSpPr>
        <p:spPr>
          <a:xfrm>
            <a:off x="568036" y="0"/>
            <a:ext cx="11669700" cy="14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cf360abcc8_0_35"/>
          <p:cNvSpPr/>
          <p:nvPr/>
        </p:nvSpPr>
        <p:spPr>
          <a:xfrm>
            <a:off x="781398" y="-16617"/>
            <a:ext cx="11410500" cy="10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cf360abcc8_0_35"/>
          <p:cNvSpPr txBox="1"/>
          <p:nvPr/>
        </p:nvSpPr>
        <p:spPr>
          <a:xfrm>
            <a:off x="781397" y="216523"/>
            <a:ext cx="239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D8D8D8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216" name="Google Shape;216;gcf360abcc8_0_35"/>
          <p:cNvSpPr/>
          <p:nvPr/>
        </p:nvSpPr>
        <p:spPr>
          <a:xfrm>
            <a:off x="0" y="-83127"/>
            <a:ext cx="45600" cy="83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cf360abcc8_0_35"/>
          <p:cNvSpPr/>
          <p:nvPr/>
        </p:nvSpPr>
        <p:spPr>
          <a:xfrm>
            <a:off x="-96982" y="0"/>
            <a:ext cx="832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cf360abcc8_0_35"/>
          <p:cNvSpPr txBox="1"/>
          <p:nvPr/>
        </p:nvSpPr>
        <p:spPr>
          <a:xfrm rot="-5400000">
            <a:off x="-1373039" y="2727979"/>
            <a:ext cx="3297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219" name="Google Shape;219;gcf360abcc8_0_35"/>
          <p:cNvSpPr txBox="1"/>
          <p:nvPr/>
        </p:nvSpPr>
        <p:spPr>
          <a:xfrm>
            <a:off x="3219797" y="216523"/>
            <a:ext cx="27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PrePROCESAMIENTO</a:t>
            </a:r>
            <a:endParaRPr b="1" sz="2000">
              <a:solidFill>
                <a:schemeClr val="accent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20" name="Google Shape;220;gcf360abcc8_0_35"/>
          <p:cNvSpPr/>
          <p:nvPr/>
        </p:nvSpPr>
        <p:spPr>
          <a:xfrm>
            <a:off x="4144862" y="674813"/>
            <a:ext cx="448200" cy="70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cf360abcc8_0_35"/>
          <p:cNvSpPr/>
          <p:nvPr/>
        </p:nvSpPr>
        <p:spPr>
          <a:xfrm>
            <a:off x="6012036" y="302038"/>
            <a:ext cx="342300" cy="314700"/>
          </a:xfrm>
          <a:prstGeom prst="ellipse">
            <a:avLst/>
          </a:prstGeom>
          <a:solidFill>
            <a:srgbClr val="C8E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gcf360abcc8_0_35"/>
          <p:cNvSpPr txBox="1"/>
          <p:nvPr/>
        </p:nvSpPr>
        <p:spPr>
          <a:xfrm>
            <a:off x="6400092" y="274669"/>
            <a:ext cx="430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EB3E7"/>
                </a:solidFill>
                <a:latin typeface="Arial"/>
                <a:ea typeface="Arial"/>
                <a:cs typeface="Arial"/>
                <a:sym typeface="Arial"/>
              </a:rPr>
              <a:t>Analisis descriptive HAM10000</a:t>
            </a:r>
            <a:endParaRPr/>
          </a:p>
        </p:txBody>
      </p:sp>
      <p:sp>
        <p:nvSpPr>
          <p:cNvPr id="223" name="Google Shape;223;gcf360abcc8_0_35"/>
          <p:cNvSpPr txBox="1"/>
          <p:nvPr/>
        </p:nvSpPr>
        <p:spPr>
          <a:xfrm>
            <a:off x="812000" y="1922950"/>
            <a:ext cx="11349300" cy="4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/>
              <a:t> Confiabilidad: Sin estándar de oro</a:t>
            </a:r>
            <a:endParaRPr b="1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 Qué tan cercanas son dos observaciones?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 Acuerdo, Reproducibilidad, repetibilidad,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consistencia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 “Reliability”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/>
              <a:t> Validez: Con estándar de oro</a:t>
            </a:r>
            <a:endParaRPr b="1"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 Qué tan cercana una observación a lo “correcto”?</a:t>
            </a:r>
            <a:endParaRPr sz="3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 “Conformity”, “accuracy”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8"/>
          <p:cNvSpPr/>
          <p:nvPr/>
        </p:nvSpPr>
        <p:spPr>
          <a:xfrm>
            <a:off x="781398" y="-16617"/>
            <a:ext cx="11410602" cy="10156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8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8"/>
          <p:cNvSpPr/>
          <p:nvPr/>
        </p:nvSpPr>
        <p:spPr>
          <a:xfrm>
            <a:off x="4144862" y="674813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 txBox="1"/>
          <p:nvPr/>
        </p:nvSpPr>
        <p:spPr>
          <a:xfrm rot="-5400000">
            <a:off x="-2880305" y="2797178"/>
            <a:ext cx="63453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ENTRENAMIENTO DE LA RED</a:t>
            </a:r>
            <a:endParaRPr/>
          </a:p>
        </p:txBody>
      </p:sp>
      <p:sp>
        <p:nvSpPr>
          <p:cNvPr id="232" name="Google Shape;232;p8"/>
          <p:cNvSpPr/>
          <p:nvPr/>
        </p:nvSpPr>
        <p:spPr>
          <a:xfrm>
            <a:off x="269085" y="1061456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879382" y="969124"/>
            <a:ext cx="114106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procedió a cambiar el tamaño de las imagenes originalmente en una resolución de 800x600, y se redujo a 75x75, por razones de presupuesto computacional.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>
            <a:off x="853862" y="1720692"/>
            <a:ext cx="109151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optimización del modelo se empleó el algoritmo ADAM con una tasa de aprendizaje(learning rate) de 0.001.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/>
          <p:nvPr/>
        </p:nvSpPr>
        <p:spPr>
          <a:xfrm>
            <a:off x="269085" y="1877735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36" name="Google Shape;236;p8"/>
          <p:cNvSpPr/>
          <p:nvPr/>
        </p:nvSpPr>
        <p:spPr>
          <a:xfrm>
            <a:off x="853862" y="2782669"/>
            <a:ext cx="106869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función de pérdida la entropía cruzada categoría(cross entropy loss)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/>
          <p:nvPr/>
        </p:nvSpPr>
        <p:spPr>
          <a:xfrm>
            <a:off x="293747" y="2746764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38" name="Google Shape;238;p8"/>
          <p:cNvSpPr/>
          <p:nvPr/>
        </p:nvSpPr>
        <p:spPr>
          <a:xfrm>
            <a:off x="879382" y="3706000"/>
            <a:ext cx="1068697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usaron los pesos entrenados de la red con el dataser imagenet, finalemnte la última capa se desconecto para reemplazar con las categorías de los diagnósticos del Dataset.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8"/>
          <p:cNvSpPr/>
          <p:nvPr/>
        </p:nvSpPr>
        <p:spPr>
          <a:xfrm>
            <a:off x="292387" y="3804668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40" name="Google Shape;240;p8"/>
          <p:cNvSpPr/>
          <p:nvPr/>
        </p:nvSpPr>
        <p:spPr>
          <a:xfrm>
            <a:off x="879382" y="4796135"/>
            <a:ext cx="104332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Inicialmente se entrenó con 30 épocas pero identificamos que el valor mínimo de pérdida ocurrió en la época 28.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/>
          <p:nvPr/>
        </p:nvSpPr>
        <p:spPr>
          <a:xfrm>
            <a:off x="285931" y="4906329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42" name="Google Shape;242;p8"/>
          <p:cNvSpPr/>
          <p:nvPr/>
        </p:nvSpPr>
        <p:spPr>
          <a:xfrm>
            <a:off x="-2" y="0"/>
            <a:ext cx="6096001" cy="65409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ENTRENAMIENTO REDES</a:t>
            </a:r>
            <a:endParaRPr b="1" sz="1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243" name="Google Shape;24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94148" y="29592"/>
            <a:ext cx="6029467" cy="64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43977" y="5769866"/>
            <a:ext cx="3844766" cy="107257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8"/>
          <p:cNvSpPr/>
          <p:nvPr/>
        </p:nvSpPr>
        <p:spPr>
          <a:xfrm>
            <a:off x="285931" y="5755838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/>
          </a:p>
        </p:txBody>
      </p:sp>
      <p:sp>
        <p:nvSpPr>
          <p:cNvPr id="246" name="Google Shape;246;p8"/>
          <p:cNvSpPr txBox="1"/>
          <p:nvPr/>
        </p:nvSpPr>
        <p:spPr>
          <a:xfrm>
            <a:off x="879382" y="5810380"/>
            <a:ext cx="127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Tamaño: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/>
          <p:nvPr/>
        </p:nvSpPr>
        <p:spPr>
          <a:xfrm>
            <a:off x="781398" y="-16617"/>
            <a:ext cx="11410602" cy="10156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4144862" y="674813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9"/>
          <p:cNvSpPr txBox="1"/>
          <p:nvPr/>
        </p:nvSpPr>
        <p:spPr>
          <a:xfrm rot="-5400000">
            <a:off x="-2880305" y="2797178"/>
            <a:ext cx="63453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ENTRENAMIENTO DE LA RED</a:t>
            </a:r>
            <a:endParaRPr/>
          </a:p>
        </p:txBody>
      </p:sp>
      <p:sp>
        <p:nvSpPr>
          <p:cNvPr id="255" name="Google Shape;255;p9"/>
          <p:cNvSpPr txBox="1"/>
          <p:nvPr/>
        </p:nvSpPr>
        <p:spPr>
          <a:xfrm>
            <a:off x="4144862" y="136660"/>
            <a:ext cx="5929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INCEPTION RESNET V2</a:t>
            </a:r>
            <a:endParaRPr/>
          </a:p>
        </p:txBody>
      </p:sp>
      <p:sp>
        <p:nvSpPr>
          <p:cNvPr id="256" name="Google Shape;256;p9"/>
          <p:cNvSpPr/>
          <p:nvPr/>
        </p:nvSpPr>
        <p:spPr>
          <a:xfrm>
            <a:off x="-1" y="0"/>
            <a:ext cx="4046878" cy="65409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METRICAS</a:t>
            </a:r>
            <a:endParaRPr b="1" sz="1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257" name="Google Shape;257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776" y="836907"/>
            <a:ext cx="3281662" cy="2939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9i1SkI5poUQWu8K_68CxvmJud0VqPlxq86uADvsb8PEhd9Xd1uoKOb57Q4wiZ5moTNP0YOENLphuSgWGLdFft5u1-sxVwSztl_kX6IIts_3AKSOmm89dfAJhsaIMaA" id="258" name="Google Shape;25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6877" y="1534258"/>
            <a:ext cx="5449739" cy="472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8606" y="4429126"/>
            <a:ext cx="4333393" cy="242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9"/>
          <p:cNvSpPr/>
          <p:nvPr/>
        </p:nvSpPr>
        <p:spPr>
          <a:xfrm>
            <a:off x="-10962" y="5105513"/>
            <a:ext cx="60960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 evaluar la matriz de confusión del modelo se observa que tanto el recall, accuracy y F1-score se encuentran por encima del 90%. </a:t>
            </a:r>
            <a:endParaRPr/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mayor valor ocurrió en la categoría del nevus melanocítico, de ínteres para el proyecto los valores de específicos para el diagnóstico de melanoma fueron 93%,91% y 92%. </a:t>
            </a:r>
            <a:endParaRPr/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valor de Kappa fue de 0.93 lo cual se interpreta como acuerdo sustancial(mayor a 0.8).</a:t>
            </a:r>
            <a:endParaRPr b="1" i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781398" y="-16617"/>
            <a:ext cx="11410602" cy="10156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4144862" y="674813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 rot="-5400000">
            <a:off x="-2880305" y="2797178"/>
            <a:ext cx="63453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ENTRENAMIENTO DE LA RED</a:t>
            </a:r>
            <a:endParaRPr/>
          </a:p>
        </p:txBody>
      </p:sp>
      <p:sp>
        <p:nvSpPr>
          <p:cNvPr id="269" name="Google Shape;269;p10"/>
          <p:cNvSpPr/>
          <p:nvPr/>
        </p:nvSpPr>
        <p:spPr>
          <a:xfrm>
            <a:off x="269085" y="1061456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879382" y="969124"/>
            <a:ext cx="1141060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procedió a cambiar el tamaño de las imagenes originalmente en una resolución de 800x600, y se redujo a 96x96, por razones de presupuesto computacional y por ser la una entrada válida a la red mobilenetV2. 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877164" y="2254973"/>
            <a:ext cx="109151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optimización del modelo se empleó el algoritmo ADAM con una tasa de aprendizaje(learning rate) de 0.001.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269085" y="2346941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877164" y="3322613"/>
            <a:ext cx="106869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función de pérdida la entropía cruzada categoría(cross entropy loss)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293747" y="3215970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877164" y="4203117"/>
            <a:ext cx="10686974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usaron los pesos entrenados de la red con el dataset imagenet, finalemnte la última capa se desconecto para reemplazar con las categorías de los diagnósticos del Dataset. 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292387" y="4273874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/>
          </a:p>
        </p:txBody>
      </p:sp>
      <p:sp>
        <p:nvSpPr>
          <p:cNvPr id="277" name="Google Shape;277;p10"/>
          <p:cNvSpPr/>
          <p:nvPr/>
        </p:nvSpPr>
        <p:spPr>
          <a:xfrm>
            <a:off x="879382" y="5283201"/>
            <a:ext cx="1043323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Inicialmente se entrenó con 30 épocas pero identificamos que el valor mínimo de pérdida ocurrió en la época 29.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285931" y="5375535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/>
          </a:p>
        </p:txBody>
      </p:sp>
      <p:sp>
        <p:nvSpPr>
          <p:cNvPr id="279" name="Google Shape;279;p10"/>
          <p:cNvSpPr/>
          <p:nvPr/>
        </p:nvSpPr>
        <p:spPr>
          <a:xfrm>
            <a:off x="-2" y="0"/>
            <a:ext cx="6096001" cy="65409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ENTRENAMIENTO REDES</a:t>
            </a:r>
            <a:endParaRPr b="1" sz="1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280" name="Google Shape;28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5999" y="45893"/>
            <a:ext cx="6029467" cy="64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62816" y="6054282"/>
            <a:ext cx="2630241" cy="80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2387" y="6221142"/>
            <a:ext cx="487722" cy="51210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10"/>
          <p:cNvSpPr txBox="1"/>
          <p:nvPr/>
        </p:nvSpPr>
        <p:spPr>
          <a:xfrm>
            <a:off x="877164" y="6292530"/>
            <a:ext cx="1270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Tamaño: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4.googleusercontent.com/PHRYp37SgiSrRN1YNfxnNqS6XJA4cOxo4BdJ2dL_3nRFHCuP310vIHH6S0OdhvHVihoyqnyDPTKEZKKt2rbr-1-9Rd-3At9Y_ell_8vdsPBoYtSe8N57ZBFpK3PnKg" id="288" name="Google Shape;2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4862" y="1152316"/>
            <a:ext cx="4999137" cy="405856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11"/>
          <p:cNvSpPr/>
          <p:nvPr/>
        </p:nvSpPr>
        <p:spPr>
          <a:xfrm>
            <a:off x="781398" y="-16617"/>
            <a:ext cx="11410602" cy="10156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1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1"/>
          <p:cNvSpPr/>
          <p:nvPr/>
        </p:nvSpPr>
        <p:spPr>
          <a:xfrm>
            <a:off x="4144862" y="674813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1"/>
          <p:cNvSpPr txBox="1"/>
          <p:nvPr/>
        </p:nvSpPr>
        <p:spPr>
          <a:xfrm>
            <a:off x="4144862" y="136660"/>
            <a:ext cx="592974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400"/>
              <a:buFont typeface="Arial"/>
              <a:buNone/>
            </a:pPr>
            <a:r>
              <a:rPr b="1" lang="en-US" sz="2400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MOBILENET</a:t>
            </a:r>
            <a:endParaRPr b="1" i="0" sz="2400" u="none" cap="none" strike="noStrike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1"/>
          <p:cNvSpPr/>
          <p:nvPr/>
        </p:nvSpPr>
        <p:spPr>
          <a:xfrm>
            <a:off x="-1" y="0"/>
            <a:ext cx="4046878" cy="65409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verlock"/>
              <a:buNone/>
            </a:pPr>
            <a:r>
              <a:rPr b="1" i="0" lang="en-US" sz="2800" u="none" cap="none" strike="noStrike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METRICAS</a:t>
            </a:r>
            <a:endParaRPr b="1" i="0" sz="1800" u="none" cap="none" strike="noStrike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294" name="Google Shape;29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9526" y="3914776"/>
            <a:ext cx="4414838" cy="28065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SMTCuWs9tAu2YxZH2pr0-AbE3Sk5VX9Q3YZqSLZ7YzudD_gMRWzUKr6Js7oHUnmXuNIza-LmLkgLygtL8tQ9hb_q1HleWdlvcUsvBBPYmQmXIT9Lxv0M3TmD0k388Q" id="295" name="Google Shape;29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130" y="856268"/>
            <a:ext cx="3791694" cy="258658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1"/>
          <p:cNvSpPr/>
          <p:nvPr/>
        </p:nvSpPr>
        <p:spPr>
          <a:xfrm>
            <a:off x="45719" y="5121358"/>
            <a:ext cx="6096000" cy="21236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 evaluar la matriz de confusión del modelo se observa que tanto el recall, accuracy y F1-score se encuentran por encima del 90%.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mayor valor ocurrió en la categoría del nevus melanocítico, de ínteres para el proyecto los valores de específicos para el diagnóstico de melanoma fueron 93%,93% y 93%. 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1" i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valor de Kappa fue de 0.93 lo cual se interpreta como acuerdo sustancial(mayor a 0.8).</a:t>
            </a:r>
            <a:endParaRPr b="1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f360abcc8_0_79"/>
          <p:cNvSpPr/>
          <p:nvPr/>
        </p:nvSpPr>
        <p:spPr>
          <a:xfrm>
            <a:off x="568036" y="0"/>
            <a:ext cx="11669700" cy="14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gcf360abcc8_0_79"/>
          <p:cNvSpPr/>
          <p:nvPr/>
        </p:nvSpPr>
        <p:spPr>
          <a:xfrm>
            <a:off x="781398" y="-16617"/>
            <a:ext cx="11410500" cy="10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cf360abcc8_0_79"/>
          <p:cNvSpPr txBox="1"/>
          <p:nvPr/>
        </p:nvSpPr>
        <p:spPr>
          <a:xfrm>
            <a:off x="781397" y="216523"/>
            <a:ext cx="239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D8D8D8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304" name="Google Shape;304;gcf360abcc8_0_79"/>
          <p:cNvSpPr/>
          <p:nvPr/>
        </p:nvSpPr>
        <p:spPr>
          <a:xfrm>
            <a:off x="0" y="-83127"/>
            <a:ext cx="45600" cy="83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cf360abcc8_0_79"/>
          <p:cNvSpPr/>
          <p:nvPr/>
        </p:nvSpPr>
        <p:spPr>
          <a:xfrm>
            <a:off x="-96982" y="0"/>
            <a:ext cx="832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cf360abcc8_0_79"/>
          <p:cNvSpPr txBox="1"/>
          <p:nvPr/>
        </p:nvSpPr>
        <p:spPr>
          <a:xfrm rot="-5400000">
            <a:off x="-1372889" y="2727829"/>
            <a:ext cx="329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307" name="Google Shape;307;gcf360abcc8_0_79"/>
          <p:cNvSpPr txBox="1"/>
          <p:nvPr/>
        </p:nvSpPr>
        <p:spPr>
          <a:xfrm>
            <a:off x="3219797" y="216523"/>
            <a:ext cx="27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PrePROCESAMIENTO</a:t>
            </a:r>
            <a:endParaRPr b="1" sz="2000">
              <a:solidFill>
                <a:schemeClr val="accent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08" name="Google Shape;308;gcf360abcc8_0_79"/>
          <p:cNvSpPr/>
          <p:nvPr/>
        </p:nvSpPr>
        <p:spPr>
          <a:xfrm>
            <a:off x="4144862" y="674813"/>
            <a:ext cx="448200" cy="70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cf360abcc8_0_79"/>
          <p:cNvSpPr/>
          <p:nvPr/>
        </p:nvSpPr>
        <p:spPr>
          <a:xfrm>
            <a:off x="6012036" y="302038"/>
            <a:ext cx="342300" cy="314700"/>
          </a:xfrm>
          <a:prstGeom prst="ellipse">
            <a:avLst/>
          </a:prstGeom>
          <a:solidFill>
            <a:srgbClr val="C8E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gcf360abcc8_0_79"/>
          <p:cNvSpPr txBox="1"/>
          <p:nvPr/>
        </p:nvSpPr>
        <p:spPr>
          <a:xfrm>
            <a:off x="6400092" y="274669"/>
            <a:ext cx="430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EB3E7"/>
                </a:solidFill>
                <a:latin typeface="Arial"/>
                <a:ea typeface="Arial"/>
                <a:cs typeface="Arial"/>
                <a:sym typeface="Arial"/>
              </a:rPr>
              <a:t>Analisis descriptive HAM10000</a:t>
            </a:r>
            <a:endParaRPr/>
          </a:p>
        </p:txBody>
      </p:sp>
      <p:sp>
        <p:nvSpPr>
          <p:cNvPr id="311" name="Google Shape;311;gcf360abcc8_0_79"/>
          <p:cNvSpPr txBox="1"/>
          <p:nvPr/>
        </p:nvSpPr>
        <p:spPr>
          <a:xfrm>
            <a:off x="812000" y="1922950"/>
            <a:ext cx="113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gcf360abcc8_0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39" y="1439425"/>
            <a:ext cx="10100676" cy="531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"/>
          <p:cNvSpPr/>
          <p:nvPr/>
        </p:nvSpPr>
        <p:spPr>
          <a:xfrm>
            <a:off x="781398" y="-16617"/>
            <a:ext cx="11410602" cy="10156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2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2"/>
          <p:cNvSpPr/>
          <p:nvPr/>
        </p:nvSpPr>
        <p:spPr>
          <a:xfrm>
            <a:off x="4144862" y="674813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2"/>
          <p:cNvSpPr txBox="1"/>
          <p:nvPr/>
        </p:nvSpPr>
        <p:spPr>
          <a:xfrm rot="-5400000">
            <a:off x="-2880305" y="2797178"/>
            <a:ext cx="63453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ENTRENAMIENTO DE LA RED</a:t>
            </a:r>
            <a:endParaRPr/>
          </a:p>
        </p:txBody>
      </p:sp>
      <p:sp>
        <p:nvSpPr>
          <p:cNvPr id="321" name="Google Shape;321;p12"/>
          <p:cNvSpPr/>
          <p:nvPr/>
        </p:nvSpPr>
        <p:spPr>
          <a:xfrm>
            <a:off x="-2" y="0"/>
            <a:ext cx="12192002" cy="65409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FRONT END: FLASK</a:t>
            </a:r>
            <a:endParaRPr b="1" sz="18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322" name="Google Shape;32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676441"/>
            <a:ext cx="3948240" cy="306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" y="3525079"/>
            <a:ext cx="3948240" cy="3332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8240" y="3492863"/>
            <a:ext cx="3378374" cy="336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39338" y="3729026"/>
            <a:ext cx="5719163" cy="313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21167" y="654092"/>
            <a:ext cx="4666242" cy="306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587409" y="674813"/>
            <a:ext cx="2616334" cy="3060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3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3"/>
          <p:cNvSpPr/>
          <p:nvPr/>
        </p:nvSpPr>
        <p:spPr>
          <a:xfrm>
            <a:off x="4144862" y="674813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3"/>
          <p:cNvSpPr/>
          <p:nvPr/>
        </p:nvSpPr>
        <p:spPr>
          <a:xfrm>
            <a:off x="264116" y="427882"/>
            <a:ext cx="5831884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APLICACION DE UNA ARQUITECTURA DIRIGIDA POR MODELOS BASADAS EN DL EN LA NUBE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Kadampur MA, Al Riyaee 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Skin cancer detection</a:t>
            </a:r>
            <a:endParaRPr i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542" y="5228295"/>
            <a:ext cx="5117179" cy="14704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6" name="Google Shape;336;p13"/>
          <p:cNvCxnSpPr/>
          <p:nvPr/>
        </p:nvCxnSpPr>
        <p:spPr>
          <a:xfrm>
            <a:off x="6096000" y="0"/>
            <a:ext cx="0" cy="68580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cxnSp>
      <p:sp>
        <p:nvSpPr>
          <p:cNvPr id="337" name="Google Shape;337;p13"/>
          <p:cNvSpPr txBox="1"/>
          <p:nvPr/>
        </p:nvSpPr>
        <p:spPr>
          <a:xfrm>
            <a:off x="62058" y="1628213"/>
            <a:ext cx="5958841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empleo Deep Learning Studio(DLS).Version de escritorio y nube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trabajo version en la nube con una GPU-XEON-E%-8 Gb de servidor.</a:t>
            </a:r>
            <a:endParaRPr/>
          </a:p>
        </p:txBody>
      </p:sp>
      <p:pic>
        <p:nvPicPr>
          <p:cNvPr id="338" name="Google Shape;33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543" y="2429908"/>
            <a:ext cx="4176514" cy="254803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13"/>
          <p:cNvSpPr/>
          <p:nvPr/>
        </p:nvSpPr>
        <p:spPr>
          <a:xfrm>
            <a:off x="6187442" y="427882"/>
            <a:ext cx="583188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rPr>
              <a:t>DETECCION DE MELANOMAS EN IMAGENES DERMATOSCOPICA MEDIANTE CARACTERISTICAS DE COLOR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Pathan S, Aggarwal V, Gopalakrishna Prabhu K, Siddalingaswamy.</a:t>
            </a:r>
            <a:endParaRPr/>
          </a:p>
        </p:txBody>
      </p:sp>
      <p:sp>
        <p:nvSpPr>
          <p:cNvPr id="340" name="Google Shape;340;p13"/>
          <p:cNvSpPr txBox="1"/>
          <p:nvPr/>
        </p:nvSpPr>
        <p:spPr>
          <a:xfrm>
            <a:off x="6298058" y="1566230"/>
            <a:ext cx="5831884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mayoria de los melanomas malignos se caracterizan por la presencia de seis colores sospechosos.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Uso de un conjunto de clasificadores con tecnicas de seleccion dinamica.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Empleo de filtros gaussianos para identificar los artefactos de pelo. Se utilize un grupo de 16 filtros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2844" y="2761631"/>
            <a:ext cx="3328827" cy="1792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09956" y="2761631"/>
            <a:ext cx="2109370" cy="189199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13"/>
          <p:cNvSpPr txBox="1"/>
          <p:nvPr/>
        </p:nvSpPr>
        <p:spPr>
          <a:xfrm>
            <a:off x="6096000" y="4766631"/>
            <a:ext cx="63470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Clasificadores con metodo de seleccion dinamica (Conjunto de arboles de decision usando bagging y Adaboost)</a:t>
            </a:r>
            <a:endParaRPr/>
          </a:p>
        </p:txBody>
      </p:sp>
      <p:pic>
        <p:nvPicPr>
          <p:cNvPr id="344" name="Google Shape;344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51676" y="5069606"/>
            <a:ext cx="2765654" cy="171591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3"/>
          <p:cNvSpPr/>
          <p:nvPr/>
        </p:nvSpPr>
        <p:spPr>
          <a:xfrm>
            <a:off x="1" y="0"/>
            <a:ext cx="12192000" cy="4278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OTROS MODELOS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f360abcc8_0_111"/>
          <p:cNvSpPr/>
          <p:nvPr/>
        </p:nvSpPr>
        <p:spPr>
          <a:xfrm>
            <a:off x="568036" y="0"/>
            <a:ext cx="11669700" cy="14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cf360abcc8_0_111"/>
          <p:cNvSpPr/>
          <p:nvPr/>
        </p:nvSpPr>
        <p:spPr>
          <a:xfrm>
            <a:off x="781398" y="-16617"/>
            <a:ext cx="11410500" cy="10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gcf360abcc8_0_111"/>
          <p:cNvSpPr txBox="1"/>
          <p:nvPr/>
        </p:nvSpPr>
        <p:spPr>
          <a:xfrm>
            <a:off x="781397" y="216523"/>
            <a:ext cx="239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D8D8D8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353" name="Google Shape;353;gcf360abcc8_0_111"/>
          <p:cNvSpPr/>
          <p:nvPr/>
        </p:nvSpPr>
        <p:spPr>
          <a:xfrm>
            <a:off x="0" y="-83127"/>
            <a:ext cx="45600" cy="83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cf360abcc8_0_111"/>
          <p:cNvSpPr/>
          <p:nvPr/>
        </p:nvSpPr>
        <p:spPr>
          <a:xfrm>
            <a:off x="-96982" y="0"/>
            <a:ext cx="832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cf360abcc8_0_111"/>
          <p:cNvSpPr txBox="1"/>
          <p:nvPr/>
        </p:nvSpPr>
        <p:spPr>
          <a:xfrm rot="-5400000">
            <a:off x="-1372889" y="2727829"/>
            <a:ext cx="329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356" name="Google Shape;356;gcf360abcc8_0_111"/>
          <p:cNvSpPr txBox="1"/>
          <p:nvPr/>
        </p:nvSpPr>
        <p:spPr>
          <a:xfrm>
            <a:off x="3219797" y="216523"/>
            <a:ext cx="27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PrePROCESAMIENTO</a:t>
            </a:r>
            <a:endParaRPr b="1" sz="2000">
              <a:solidFill>
                <a:schemeClr val="accent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57" name="Google Shape;357;gcf360abcc8_0_111"/>
          <p:cNvSpPr/>
          <p:nvPr/>
        </p:nvSpPr>
        <p:spPr>
          <a:xfrm>
            <a:off x="4144862" y="674813"/>
            <a:ext cx="448200" cy="70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cf360abcc8_0_111"/>
          <p:cNvSpPr/>
          <p:nvPr/>
        </p:nvSpPr>
        <p:spPr>
          <a:xfrm>
            <a:off x="6012036" y="302038"/>
            <a:ext cx="342300" cy="314700"/>
          </a:xfrm>
          <a:prstGeom prst="ellipse">
            <a:avLst/>
          </a:prstGeom>
          <a:solidFill>
            <a:srgbClr val="C8E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gcf360abcc8_0_111"/>
          <p:cNvSpPr txBox="1"/>
          <p:nvPr/>
        </p:nvSpPr>
        <p:spPr>
          <a:xfrm>
            <a:off x="6400092" y="274669"/>
            <a:ext cx="430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EB3E7"/>
                </a:solidFill>
                <a:latin typeface="Arial"/>
                <a:ea typeface="Arial"/>
                <a:cs typeface="Arial"/>
                <a:sym typeface="Arial"/>
              </a:rPr>
              <a:t>Analisis descriptive HAM10000</a:t>
            </a:r>
            <a:endParaRPr/>
          </a:p>
        </p:txBody>
      </p:sp>
      <p:sp>
        <p:nvSpPr>
          <p:cNvPr id="360" name="Google Shape;360;gcf360abcc8_0_111"/>
          <p:cNvSpPr txBox="1"/>
          <p:nvPr/>
        </p:nvSpPr>
        <p:spPr>
          <a:xfrm>
            <a:off x="812000" y="1922950"/>
            <a:ext cx="113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gcf360abcc8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22" y="2408658"/>
            <a:ext cx="7585075" cy="1209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cf360abcc8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6230" y="4561050"/>
            <a:ext cx="7959876" cy="10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3251" y="2792801"/>
            <a:ext cx="2341893" cy="179086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/>
          <p:nvPr/>
        </p:nvSpPr>
        <p:spPr>
          <a:xfrm>
            <a:off x="0" y="0"/>
            <a:ext cx="12192000" cy="1071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2"/>
          <p:cNvGrpSpPr/>
          <p:nvPr/>
        </p:nvGrpSpPr>
        <p:grpSpPr>
          <a:xfrm>
            <a:off x="1228298" y="1630759"/>
            <a:ext cx="9120261" cy="4159356"/>
            <a:chOff x="285963" y="1066800"/>
            <a:chExt cx="8534400" cy="4038600"/>
          </a:xfrm>
        </p:grpSpPr>
        <p:sp>
          <p:nvSpPr>
            <p:cNvPr id="67" name="Google Shape;67;p2"/>
            <p:cNvSpPr/>
            <p:nvPr/>
          </p:nvSpPr>
          <p:spPr>
            <a:xfrm flipH="1" rot="10800000">
              <a:off x="4318213" y="4140336"/>
              <a:ext cx="4502150" cy="954130"/>
            </a:xfrm>
            <a:custGeom>
              <a:rect b="b" l="l" r="r" t="t"/>
              <a:pathLst>
                <a:path extrusionOk="0" h="132" w="297">
                  <a:moveTo>
                    <a:pt x="269" y="0"/>
                  </a:moveTo>
                  <a:lnTo>
                    <a:pt x="0" y="0"/>
                  </a:lnTo>
                  <a:lnTo>
                    <a:pt x="0" y="132"/>
                  </a:lnTo>
                  <a:lnTo>
                    <a:pt x="269" y="132"/>
                  </a:lnTo>
                  <a:lnTo>
                    <a:pt x="297" y="66"/>
                  </a:lnTo>
                  <a:lnTo>
                    <a:pt x="269" y="0"/>
                  </a:lnTo>
                </a:path>
              </a:pathLst>
            </a:custGeom>
            <a:solidFill>
              <a:srgbClr val="B2B2B2"/>
            </a:solidFill>
            <a:ln cap="flat" cmpd="sng" w="95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69287" y="4539943"/>
              <a:ext cx="2162420" cy="303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IMPLEMENTAR FRONTEND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 flipH="1" rot="10800000">
              <a:off x="1766357" y="4140200"/>
              <a:ext cx="3393036" cy="954067"/>
            </a:xfrm>
            <a:custGeom>
              <a:rect b="b" l="l" r="r" t="t"/>
              <a:pathLst>
                <a:path extrusionOk="0" h="132" w="297">
                  <a:moveTo>
                    <a:pt x="269" y="0"/>
                  </a:moveTo>
                  <a:lnTo>
                    <a:pt x="0" y="0"/>
                  </a:lnTo>
                  <a:lnTo>
                    <a:pt x="0" y="132"/>
                  </a:lnTo>
                  <a:lnTo>
                    <a:pt x="269" y="132"/>
                  </a:lnTo>
                  <a:lnTo>
                    <a:pt x="297" y="66"/>
                  </a:lnTo>
                  <a:lnTo>
                    <a:pt x="269" y="0"/>
                  </a:lnTo>
                </a:path>
              </a:pathLst>
            </a:custGeom>
            <a:solidFill>
              <a:srgbClr val="F13510"/>
            </a:solidFill>
            <a:ln cap="flat" cmpd="sng" w="95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 flipH="1" rot="10800000">
              <a:off x="285963" y="4140200"/>
              <a:ext cx="1937595" cy="954067"/>
            </a:xfrm>
            <a:custGeom>
              <a:rect b="b" l="l" r="r" t="t"/>
              <a:pathLst>
                <a:path extrusionOk="0" h="132" w="297">
                  <a:moveTo>
                    <a:pt x="269" y="0"/>
                  </a:moveTo>
                  <a:lnTo>
                    <a:pt x="0" y="0"/>
                  </a:lnTo>
                  <a:lnTo>
                    <a:pt x="0" y="132"/>
                  </a:lnTo>
                  <a:lnTo>
                    <a:pt x="269" y="132"/>
                  </a:lnTo>
                  <a:lnTo>
                    <a:pt x="297" y="66"/>
                  </a:lnTo>
                  <a:lnTo>
                    <a:pt x="269" y="0"/>
                  </a:lnTo>
                </a:path>
              </a:pathLst>
            </a:custGeom>
            <a:solidFill>
              <a:srgbClr val="F5AD0C"/>
            </a:solidFill>
            <a:ln cap="flat" cmpd="sng" w="95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" name="Google Shape;71;p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733800" y="1066800"/>
              <a:ext cx="23876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499279" y="1460500"/>
              <a:ext cx="1422400" cy="22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70200" y="1422400"/>
              <a:ext cx="1447800" cy="226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959100" y="3365500"/>
              <a:ext cx="1917700" cy="173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832564" y="3392467"/>
              <a:ext cx="1955800" cy="170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2"/>
            <p:cNvSpPr/>
            <p:nvPr/>
          </p:nvSpPr>
          <p:spPr>
            <a:xfrm>
              <a:off x="525479" y="4322059"/>
              <a:ext cx="1457317" cy="493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PLANTEAMIENTO DEL PROBLEMA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157217" y="4495799"/>
              <a:ext cx="1345294" cy="303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DATA SET</a:t>
              </a:r>
              <a:endParaRPr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 txBox="1"/>
            <p:nvPr/>
          </p:nvSpPr>
          <p:spPr>
            <a:xfrm>
              <a:off x="3514473" y="4051432"/>
              <a:ext cx="1009934" cy="270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2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DIFICULTADES</a:t>
              </a:r>
              <a:endParaRPr/>
            </a:p>
          </p:txBody>
        </p:sp>
        <p:sp>
          <p:nvSpPr>
            <p:cNvPr id="79" name="Google Shape;79;p2"/>
            <p:cNvSpPr txBox="1"/>
            <p:nvPr/>
          </p:nvSpPr>
          <p:spPr>
            <a:xfrm>
              <a:off x="4995278" y="4003232"/>
              <a:ext cx="1464685" cy="493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ENTRENAR 2 MODELOS</a:t>
              </a:r>
              <a:endParaRPr/>
            </a:p>
          </p:txBody>
        </p:sp>
        <p:sp>
          <p:nvSpPr>
            <p:cNvPr id="80" name="Google Shape;80;p2"/>
            <p:cNvSpPr txBox="1"/>
            <p:nvPr/>
          </p:nvSpPr>
          <p:spPr>
            <a:xfrm>
              <a:off x="5772363" y="2487269"/>
              <a:ext cx="1146603" cy="493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INCEPTION RESNET V2</a:t>
              </a:r>
              <a:endParaRPr/>
            </a:p>
          </p:txBody>
        </p:sp>
        <p:sp>
          <p:nvSpPr>
            <p:cNvPr id="81" name="Google Shape;81;p2"/>
            <p:cNvSpPr txBox="1"/>
            <p:nvPr/>
          </p:nvSpPr>
          <p:spPr>
            <a:xfrm>
              <a:off x="4319223" y="1460679"/>
              <a:ext cx="1225675" cy="3038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MOBILE NET V2</a:t>
              </a:r>
              <a:endParaRPr/>
            </a:p>
          </p:txBody>
        </p:sp>
        <p:sp>
          <p:nvSpPr>
            <p:cNvPr id="82" name="Google Shape;82;p2"/>
            <p:cNvSpPr txBox="1"/>
            <p:nvPr/>
          </p:nvSpPr>
          <p:spPr>
            <a:xfrm>
              <a:off x="2975775" y="2298878"/>
              <a:ext cx="967788" cy="2706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25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METRICAS</a:t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837201" y="1971715"/>
              <a:ext cx="2163762" cy="2162271"/>
            </a:xfrm>
            <a:custGeom>
              <a:rect b="b" l="l" r="r" t="t"/>
              <a:pathLst>
                <a:path extrusionOk="0" h="120000" w="120000">
                  <a:moveTo>
                    <a:pt x="108067" y="88816"/>
                  </a:moveTo>
                  <a:lnTo>
                    <a:pt x="102975" y="85763"/>
                  </a:lnTo>
                  <a:lnTo>
                    <a:pt x="102975" y="85763"/>
                  </a:lnTo>
                  <a:cubicBezTo>
                    <a:pt x="111894" y="71108"/>
                    <a:pt x="112607" y="52934"/>
                    <a:pt x="104865" y="37635"/>
                  </a:cubicBezTo>
                  <a:cubicBezTo>
                    <a:pt x="97123" y="22335"/>
                    <a:pt x="82009" y="12051"/>
                    <a:pt x="64839" y="10401"/>
                  </a:cubicBezTo>
                  <a:lnTo>
                    <a:pt x="64839" y="14456"/>
                  </a:lnTo>
                  <a:lnTo>
                    <a:pt x="59992" y="7118"/>
                  </a:lnTo>
                  <a:lnTo>
                    <a:pt x="64837" y="220"/>
                  </a:lnTo>
                  <a:lnTo>
                    <a:pt x="64838" y="4276"/>
                  </a:lnTo>
                  <a:lnTo>
                    <a:pt x="64838" y="4276"/>
                  </a:lnTo>
                  <a:cubicBezTo>
                    <a:pt x="84115" y="5941"/>
                    <a:pt x="101170" y="17398"/>
                    <a:pt x="109961" y="34589"/>
                  </a:cubicBezTo>
                  <a:cubicBezTo>
                    <a:pt x="118752" y="51780"/>
                    <a:pt x="118036" y="72276"/>
                    <a:pt x="108067" y="88816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97513" y="2039981"/>
              <a:ext cx="2163763" cy="2163858"/>
            </a:xfrm>
            <a:custGeom>
              <a:rect b="b" l="l" r="r" t="t"/>
              <a:pathLst>
                <a:path extrusionOk="0" h="120000" w="120000">
                  <a:moveTo>
                    <a:pt x="11929" y="88806"/>
                  </a:moveTo>
                  <a:lnTo>
                    <a:pt x="17025" y="85753"/>
                  </a:lnTo>
                  <a:lnTo>
                    <a:pt x="17025" y="85753"/>
                  </a:lnTo>
                  <a:cubicBezTo>
                    <a:pt x="25639" y="99918"/>
                    <a:pt x="40775" y="108915"/>
                    <a:pt x="57422" y="109765"/>
                  </a:cubicBezTo>
                  <a:cubicBezTo>
                    <a:pt x="74069" y="110615"/>
                    <a:pt x="90055" y="103206"/>
                    <a:pt x="100088" y="89993"/>
                  </a:cubicBezTo>
                  <a:lnTo>
                    <a:pt x="96717" y="87973"/>
                  </a:lnTo>
                  <a:lnTo>
                    <a:pt x="105523" y="87280"/>
                  </a:lnTo>
                  <a:lnTo>
                    <a:pt x="108599" y="95093"/>
                  </a:lnTo>
                  <a:lnTo>
                    <a:pt x="105226" y="93072"/>
                  </a:lnTo>
                  <a:lnTo>
                    <a:pt x="105226" y="93072"/>
                  </a:lnTo>
                  <a:cubicBezTo>
                    <a:pt x="94126" y="108172"/>
                    <a:pt x="76186" y="116731"/>
                    <a:pt x="57432" y="115874"/>
                  </a:cubicBezTo>
                  <a:cubicBezTo>
                    <a:pt x="38678" y="115016"/>
                    <a:pt x="21598" y="104856"/>
                    <a:pt x="11929" y="88806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757826" y="1971715"/>
              <a:ext cx="2163762" cy="2162271"/>
            </a:xfrm>
            <a:custGeom>
              <a:rect b="b" l="l" r="r" t="t"/>
              <a:pathLst>
                <a:path extrusionOk="0" h="120000" w="120000">
                  <a:moveTo>
                    <a:pt x="60009" y="4067"/>
                  </a:moveTo>
                  <a:lnTo>
                    <a:pt x="60008" y="10169"/>
                  </a:lnTo>
                  <a:lnTo>
                    <a:pt x="60008" y="10169"/>
                  </a:lnTo>
                  <a:cubicBezTo>
                    <a:pt x="42819" y="10167"/>
                    <a:pt x="26823" y="18892"/>
                    <a:pt x="17612" y="33296"/>
                  </a:cubicBezTo>
                  <a:cubicBezTo>
                    <a:pt x="8400" y="47701"/>
                    <a:pt x="7253" y="65781"/>
                    <a:pt x="14572" y="81217"/>
                  </a:cubicBezTo>
                  <a:lnTo>
                    <a:pt x="17960" y="79187"/>
                  </a:lnTo>
                  <a:lnTo>
                    <a:pt x="14479" y="87289"/>
                  </a:lnTo>
                  <a:lnTo>
                    <a:pt x="6086" y="86305"/>
                  </a:lnTo>
                  <a:lnTo>
                    <a:pt x="9474" y="84274"/>
                  </a:lnTo>
                  <a:cubicBezTo>
                    <a:pt x="1102" y="66940"/>
                    <a:pt x="2250" y="46532"/>
                    <a:pt x="12514" y="30241"/>
                  </a:cubicBezTo>
                  <a:cubicBezTo>
                    <a:pt x="22778" y="13950"/>
                    <a:pt x="40717" y="4064"/>
                    <a:pt x="60009" y="4067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" name="Google Shape;86;p2"/>
          <p:cNvSpPr txBox="1"/>
          <p:nvPr/>
        </p:nvSpPr>
        <p:spPr>
          <a:xfrm>
            <a:off x="235670" y="160256"/>
            <a:ext cx="4223208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CICLO DEL PROYECTO</a:t>
            </a:r>
            <a:endParaRPr/>
          </a:p>
        </p:txBody>
      </p:sp>
      <p:sp>
        <p:nvSpPr>
          <p:cNvPr id="87" name="Google Shape;87;p2"/>
          <p:cNvSpPr txBox="1"/>
          <p:nvPr/>
        </p:nvSpPr>
        <p:spPr>
          <a:xfrm>
            <a:off x="1232855" y="3987662"/>
            <a:ext cx="2837585" cy="7557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Entrenamiento CNN para asistencia Dx de lesiones cutáneas.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Target: Clasificación </a:t>
            </a:r>
            <a:endParaRPr/>
          </a:p>
        </p:txBody>
      </p:sp>
      <p:sp>
        <p:nvSpPr>
          <p:cNvPr id="88" name="Google Shape;88;p2"/>
          <p:cNvSpPr/>
          <p:nvPr/>
        </p:nvSpPr>
        <p:spPr>
          <a:xfrm>
            <a:off x="1071679" y="4030583"/>
            <a:ext cx="146679" cy="238393"/>
          </a:xfrm>
          <a:prstGeom prst="ellipse">
            <a:avLst/>
          </a:prstGeom>
          <a:solidFill>
            <a:srgbClr val="FFB2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071679" y="4408277"/>
            <a:ext cx="146679" cy="238393"/>
          </a:xfrm>
          <a:prstGeom prst="ellipse">
            <a:avLst/>
          </a:prstGeom>
          <a:solidFill>
            <a:srgbClr val="FFB25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f360abcc8_0_161"/>
          <p:cNvSpPr/>
          <p:nvPr/>
        </p:nvSpPr>
        <p:spPr>
          <a:xfrm>
            <a:off x="568036" y="0"/>
            <a:ext cx="11669700" cy="14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gcf360abcc8_0_161"/>
          <p:cNvSpPr/>
          <p:nvPr/>
        </p:nvSpPr>
        <p:spPr>
          <a:xfrm>
            <a:off x="781398" y="-16617"/>
            <a:ext cx="11410500" cy="10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cf360abcc8_0_161"/>
          <p:cNvSpPr txBox="1"/>
          <p:nvPr/>
        </p:nvSpPr>
        <p:spPr>
          <a:xfrm>
            <a:off x="781397" y="216523"/>
            <a:ext cx="239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D8D8D8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370" name="Google Shape;370;gcf360abcc8_0_161"/>
          <p:cNvSpPr/>
          <p:nvPr/>
        </p:nvSpPr>
        <p:spPr>
          <a:xfrm>
            <a:off x="0" y="-83127"/>
            <a:ext cx="45600" cy="83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gcf360abcc8_0_161"/>
          <p:cNvSpPr/>
          <p:nvPr/>
        </p:nvSpPr>
        <p:spPr>
          <a:xfrm>
            <a:off x="-96982" y="0"/>
            <a:ext cx="832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gcf360abcc8_0_161"/>
          <p:cNvSpPr txBox="1"/>
          <p:nvPr/>
        </p:nvSpPr>
        <p:spPr>
          <a:xfrm rot="-5400000">
            <a:off x="-1372889" y="2727829"/>
            <a:ext cx="329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373" name="Google Shape;373;gcf360abcc8_0_161"/>
          <p:cNvSpPr txBox="1"/>
          <p:nvPr/>
        </p:nvSpPr>
        <p:spPr>
          <a:xfrm>
            <a:off x="3219797" y="216523"/>
            <a:ext cx="27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PrePROCESAMIENTO</a:t>
            </a:r>
            <a:endParaRPr b="1" sz="2000">
              <a:solidFill>
                <a:schemeClr val="accent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74" name="Google Shape;374;gcf360abcc8_0_161"/>
          <p:cNvSpPr/>
          <p:nvPr/>
        </p:nvSpPr>
        <p:spPr>
          <a:xfrm>
            <a:off x="4144862" y="674813"/>
            <a:ext cx="448200" cy="70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cf360abcc8_0_161"/>
          <p:cNvSpPr/>
          <p:nvPr/>
        </p:nvSpPr>
        <p:spPr>
          <a:xfrm>
            <a:off x="6012036" y="302038"/>
            <a:ext cx="342300" cy="314700"/>
          </a:xfrm>
          <a:prstGeom prst="ellipse">
            <a:avLst/>
          </a:prstGeom>
          <a:solidFill>
            <a:srgbClr val="C8E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gcf360abcc8_0_161"/>
          <p:cNvSpPr txBox="1"/>
          <p:nvPr/>
        </p:nvSpPr>
        <p:spPr>
          <a:xfrm>
            <a:off x="6400092" y="274669"/>
            <a:ext cx="430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EB3E7"/>
                </a:solidFill>
                <a:latin typeface="Arial"/>
                <a:ea typeface="Arial"/>
                <a:cs typeface="Arial"/>
                <a:sym typeface="Arial"/>
              </a:rPr>
              <a:t>Analisis descriptive HAM10000</a:t>
            </a:r>
            <a:endParaRPr/>
          </a:p>
        </p:txBody>
      </p:sp>
      <p:sp>
        <p:nvSpPr>
          <p:cNvPr id="377" name="Google Shape;377;gcf360abcc8_0_161"/>
          <p:cNvSpPr txBox="1"/>
          <p:nvPr/>
        </p:nvSpPr>
        <p:spPr>
          <a:xfrm>
            <a:off x="812000" y="1922950"/>
            <a:ext cx="113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gcf360abcc8_0_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6877" y="1439425"/>
            <a:ext cx="8519550" cy="528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cf360abcc8_0_145"/>
          <p:cNvSpPr/>
          <p:nvPr/>
        </p:nvSpPr>
        <p:spPr>
          <a:xfrm>
            <a:off x="568036" y="0"/>
            <a:ext cx="11669700" cy="14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gcf360abcc8_0_145"/>
          <p:cNvSpPr/>
          <p:nvPr/>
        </p:nvSpPr>
        <p:spPr>
          <a:xfrm>
            <a:off x="781398" y="-16617"/>
            <a:ext cx="11410500" cy="10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gcf360abcc8_0_145"/>
          <p:cNvSpPr txBox="1"/>
          <p:nvPr/>
        </p:nvSpPr>
        <p:spPr>
          <a:xfrm>
            <a:off x="781397" y="216523"/>
            <a:ext cx="239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D8D8D8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386" name="Google Shape;386;gcf360abcc8_0_145"/>
          <p:cNvSpPr/>
          <p:nvPr/>
        </p:nvSpPr>
        <p:spPr>
          <a:xfrm>
            <a:off x="0" y="-83127"/>
            <a:ext cx="45600" cy="83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gcf360abcc8_0_145"/>
          <p:cNvSpPr/>
          <p:nvPr/>
        </p:nvSpPr>
        <p:spPr>
          <a:xfrm>
            <a:off x="-96982" y="0"/>
            <a:ext cx="832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gcf360abcc8_0_145"/>
          <p:cNvSpPr txBox="1"/>
          <p:nvPr/>
        </p:nvSpPr>
        <p:spPr>
          <a:xfrm rot="-5400000">
            <a:off x="-1372889" y="2727829"/>
            <a:ext cx="329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389" name="Google Shape;389;gcf360abcc8_0_145"/>
          <p:cNvSpPr txBox="1"/>
          <p:nvPr/>
        </p:nvSpPr>
        <p:spPr>
          <a:xfrm>
            <a:off x="3219797" y="216523"/>
            <a:ext cx="27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PrePROCESAMIENTO</a:t>
            </a:r>
            <a:endParaRPr b="1" sz="2000">
              <a:solidFill>
                <a:schemeClr val="accent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90" name="Google Shape;390;gcf360abcc8_0_145"/>
          <p:cNvSpPr/>
          <p:nvPr/>
        </p:nvSpPr>
        <p:spPr>
          <a:xfrm>
            <a:off x="4144862" y="674813"/>
            <a:ext cx="448200" cy="70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cf360abcc8_0_145"/>
          <p:cNvSpPr/>
          <p:nvPr/>
        </p:nvSpPr>
        <p:spPr>
          <a:xfrm>
            <a:off x="6012036" y="302038"/>
            <a:ext cx="342300" cy="314700"/>
          </a:xfrm>
          <a:prstGeom prst="ellipse">
            <a:avLst/>
          </a:prstGeom>
          <a:solidFill>
            <a:srgbClr val="C8E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gcf360abcc8_0_145"/>
          <p:cNvSpPr txBox="1"/>
          <p:nvPr/>
        </p:nvSpPr>
        <p:spPr>
          <a:xfrm>
            <a:off x="6400092" y="274669"/>
            <a:ext cx="430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EB3E7"/>
                </a:solidFill>
                <a:latin typeface="Arial"/>
                <a:ea typeface="Arial"/>
                <a:cs typeface="Arial"/>
                <a:sym typeface="Arial"/>
              </a:rPr>
              <a:t>Analisis descriptive HAM10000</a:t>
            </a:r>
            <a:endParaRPr/>
          </a:p>
        </p:txBody>
      </p:sp>
      <p:sp>
        <p:nvSpPr>
          <p:cNvPr id="393" name="Google Shape;393;gcf360abcc8_0_145"/>
          <p:cNvSpPr txBox="1"/>
          <p:nvPr/>
        </p:nvSpPr>
        <p:spPr>
          <a:xfrm>
            <a:off x="812000" y="1922950"/>
            <a:ext cx="113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gcf360abcc8_0_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427" y="1439425"/>
            <a:ext cx="8179490" cy="537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f360abcc8_0_178"/>
          <p:cNvSpPr/>
          <p:nvPr/>
        </p:nvSpPr>
        <p:spPr>
          <a:xfrm>
            <a:off x="0" y="-83127"/>
            <a:ext cx="45600" cy="83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gcf360abcc8_0_178"/>
          <p:cNvSpPr/>
          <p:nvPr/>
        </p:nvSpPr>
        <p:spPr>
          <a:xfrm>
            <a:off x="-96982" y="0"/>
            <a:ext cx="832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gcf360abcc8_0_178"/>
          <p:cNvSpPr txBox="1"/>
          <p:nvPr/>
        </p:nvSpPr>
        <p:spPr>
          <a:xfrm rot="-5400000">
            <a:off x="-1372889" y="2727829"/>
            <a:ext cx="3297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402" name="Google Shape;402;gcf360abcc8_0_178"/>
          <p:cNvSpPr/>
          <p:nvPr/>
        </p:nvSpPr>
        <p:spPr>
          <a:xfrm>
            <a:off x="4144862" y="674813"/>
            <a:ext cx="448200" cy="70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gcf360abcc8_0_178"/>
          <p:cNvSpPr txBox="1"/>
          <p:nvPr/>
        </p:nvSpPr>
        <p:spPr>
          <a:xfrm>
            <a:off x="812000" y="1922950"/>
            <a:ext cx="113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gcf360abcc8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029" y="8025"/>
            <a:ext cx="7082839" cy="684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4"/>
          <p:cNvSpPr/>
          <p:nvPr/>
        </p:nvSpPr>
        <p:spPr>
          <a:xfrm>
            <a:off x="781398" y="-16617"/>
            <a:ext cx="11410602" cy="10156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4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4"/>
          <p:cNvSpPr/>
          <p:nvPr/>
        </p:nvSpPr>
        <p:spPr>
          <a:xfrm>
            <a:off x="4020210" y="1004474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4"/>
          <p:cNvSpPr txBox="1"/>
          <p:nvPr/>
        </p:nvSpPr>
        <p:spPr>
          <a:xfrm rot="-5400000">
            <a:off x="-2880305" y="2797178"/>
            <a:ext cx="634538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Overlock"/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ENTRENAMIENTO DE LA RED</a:t>
            </a:r>
            <a:endParaRPr/>
          </a:p>
        </p:txBody>
      </p:sp>
      <p:sp>
        <p:nvSpPr>
          <p:cNvPr id="413" name="Google Shape;413;p14"/>
          <p:cNvSpPr/>
          <p:nvPr/>
        </p:nvSpPr>
        <p:spPr>
          <a:xfrm>
            <a:off x="144433" y="1391117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/>
          </a:p>
        </p:txBody>
      </p:sp>
      <p:sp>
        <p:nvSpPr>
          <p:cNvPr id="414" name="Google Shape;414;p14"/>
          <p:cNvSpPr/>
          <p:nvPr/>
        </p:nvSpPr>
        <p:spPr>
          <a:xfrm>
            <a:off x="892634" y="1297136"/>
            <a:ext cx="1141060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redes InceptionrestnetV2 y MobilenetV2 al ser entrenadas con el dataset HAM10000 pudieron generar un modelo de clasificación con métricas de discriminación y exactitud adecuadas.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4"/>
          <p:cNvSpPr/>
          <p:nvPr/>
        </p:nvSpPr>
        <p:spPr>
          <a:xfrm>
            <a:off x="776518" y="2652216"/>
            <a:ext cx="1091510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Las redes InceptionrestnetV2 y MobilenetV2 pueden ser una opción para implementar un sistema de ayuda de decisiones diagnósticas.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4"/>
          <p:cNvSpPr/>
          <p:nvPr/>
        </p:nvSpPr>
        <p:spPr>
          <a:xfrm>
            <a:off x="144433" y="2676602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</p:txBody>
      </p:sp>
      <p:sp>
        <p:nvSpPr>
          <p:cNvPr id="417" name="Google Shape;417;p14"/>
          <p:cNvSpPr/>
          <p:nvPr/>
        </p:nvSpPr>
        <p:spPr>
          <a:xfrm>
            <a:off x="752512" y="4007296"/>
            <a:ext cx="10686974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debe mejorar la infraestructura de sistemas de información de los hospitales y centros de atención clínica de tal manera que permitan construir de manera continua diferentes modelos de ayuda de decisiones clínicas que se actualicen con base en nuevas características clínicas y datos de la historia clínica.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4"/>
          <p:cNvSpPr/>
          <p:nvPr/>
        </p:nvSpPr>
        <p:spPr>
          <a:xfrm>
            <a:off x="79852" y="4373747"/>
            <a:ext cx="487651" cy="461665"/>
          </a:xfrm>
          <a:prstGeom prst="ellipse">
            <a:avLst/>
          </a:prstGeom>
          <a:solidFill>
            <a:srgbClr val="009FDB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419" name="Google Shape;419;p14"/>
          <p:cNvSpPr/>
          <p:nvPr/>
        </p:nvSpPr>
        <p:spPr>
          <a:xfrm>
            <a:off x="-2" y="0"/>
            <a:ext cx="6096001" cy="654092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Overlock"/>
              <a:buNone/>
            </a:pPr>
            <a:r>
              <a:rPr b="1" lang="en-US" sz="2800">
                <a:solidFill>
                  <a:srgbClr val="FFFFFF"/>
                </a:solidFill>
                <a:latin typeface="Overlock"/>
                <a:ea typeface="Overlock"/>
                <a:cs typeface="Overlock"/>
                <a:sym typeface="Overlock"/>
              </a:rPr>
              <a:t>CONCLUSIONES</a:t>
            </a:r>
            <a:endParaRPr b="1" i="0" sz="1800" u="none" cap="none" strike="noStrike">
              <a:solidFill>
                <a:srgbClr val="FFFFFF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5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5"/>
          <p:cNvSpPr/>
          <p:nvPr/>
        </p:nvSpPr>
        <p:spPr>
          <a:xfrm>
            <a:off x="4144862" y="674813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8" y="-41564"/>
            <a:ext cx="9107107" cy="689956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5"/>
          <p:cNvSpPr txBox="1"/>
          <p:nvPr/>
        </p:nvSpPr>
        <p:spPr>
          <a:xfrm>
            <a:off x="7927941" y="4779391"/>
            <a:ext cx="3912123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accent3"/>
                </a:solidFill>
                <a:latin typeface="Overlock"/>
                <a:ea typeface="Overlock"/>
                <a:cs typeface="Overlock"/>
                <a:sym typeface="Overlock"/>
              </a:rPr>
              <a:t>Gracias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5926" y="889491"/>
            <a:ext cx="7490791" cy="59436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/>
          <p:nvPr/>
        </p:nvSpPr>
        <p:spPr>
          <a:xfrm>
            <a:off x="3756991" y="1033670"/>
            <a:ext cx="2129459" cy="5772847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4168" y="1196562"/>
            <a:ext cx="5282456" cy="1322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53" y="4728669"/>
            <a:ext cx="5282456" cy="1865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3853" y="2644817"/>
            <a:ext cx="5054435" cy="186553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0" y="0"/>
            <a:ext cx="12192000" cy="107125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37207" y="51483"/>
            <a:ext cx="4273666" cy="10729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/>
          <p:nvPr/>
        </p:nvSpPr>
        <p:spPr>
          <a:xfrm>
            <a:off x="568036" y="0"/>
            <a:ext cx="11669683" cy="14794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781398" y="-16617"/>
            <a:ext cx="11410602" cy="10156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1510145" y="665131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4"/>
          <p:cNvSpPr txBox="1"/>
          <p:nvPr/>
        </p:nvSpPr>
        <p:spPr>
          <a:xfrm>
            <a:off x="781397" y="216523"/>
            <a:ext cx="2392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781398" y="2946546"/>
            <a:ext cx="6096000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conjunto de datos HAM10000(“Human Against Machine with 10000 training images”) es el resultado de una recolección de imágenes dermatoscopicas a partir de diferentes poblaciones. Dada la diversidad de fuentes se realizó una limpieza de las imagenes. El conjunto final de datos consiste en 10015 imagenes de dermatoscopias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3.googleusercontent.com/0E-2s-x98vIKpuTibjQVMtaW6a5ZSgJHx_VWSHBiw81uVQoONU2iTu24_0czLOu-qi83jeQP8jIEOW0-KGrav1to50R2OaXUwwxgqcoVRD4bXLhHDmkZwQbHHqcIwg" id="111" name="Google Shape;11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0291" y="1496104"/>
            <a:ext cx="5126182" cy="5084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-96982" y="0"/>
            <a:ext cx="83266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4"/>
          <p:cNvSpPr txBox="1"/>
          <p:nvPr/>
        </p:nvSpPr>
        <p:spPr>
          <a:xfrm rot="-5400000">
            <a:off x="-1373041" y="2727902"/>
            <a:ext cx="32973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036" y="1537667"/>
            <a:ext cx="6230652" cy="532033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568036" y="0"/>
            <a:ext cx="11669683" cy="14794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781398" y="-16617"/>
            <a:ext cx="11410602" cy="10156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781397" y="216523"/>
            <a:ext cx="2392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D8D8D8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122" name="Google Shape;122;p5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-96982" y="0"/>
            <a:ext cx="83266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5"/>
          <p:cNvSpPr txBox="1"/>
          <p:nvPr/>
        </p:nvSpPr>
        <p:spPr>
          <a:xfrm rot="-5400000">
            <a:off x="-1373041" y="2727902"/>
            <a:ext cx="32973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3219797" y="216523"/>
            <a:ext cx="27465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PrePROCESAMIENTO</a:t>
            </a:r>
            <a:endParaRPr b="1" sz="2000">
              <a:solidFill>
                <a:schemeClr val="accent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4144862" y="674813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86528" y="2080292"/>
            <a:ext cx="4437436" cy="437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4192" y="1735838"/>
            <a:ext cx="3503590" cy="877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/>
          <p:nvPr/>
        </p:nvSpPr>
        <p:spPr>
          <a:xfrm>
            <a:off x="568036" y="0"/>
            <a:ext cx="11669683" cy="14794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781398" y="-16617"/>
            <a:ext cx="11410602" cy="10156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781397" y="216523"/>
            <a:ext cx="2392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D8D8D8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136" name="Google Shape;136;p6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-96982" y="0"/>
            <a:ext cx="83266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6"/>
          <p:cNvSpPr txBox="1"/>
          <p:nvPr/>
        </p:nvSpPr>
        <p:spPr>
          <a:xfrm rot="-5400000">
            <a:off x="-1373041" y="2727902"/>
            <a:ext cx="32973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139" name="Google Shape;139;p6"/>
          <p:cNvSpPr txBox="1"/>
          <p:nvPr/>
        </p:nvSpPr>
        <p:spPr>
          <a:xfrm>
            <a:off x="3219797" y="216523"/>
            <a:ext cx="27465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PrePROCESAMIENTO</a:t>
            </a:r>
            <a:endParaRPr b="1" sz="2000">
              <a:solidFill>
                <a:schemeClr val="accent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40" name="Google Shape;140;p6"/>
          <p:cNvSpPr/>
          <p:nvPr/>
        </p:nvSpPr>
        <p:spPr>
          <a:xfrm>
            <a:off x="4144862" y="674813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4.googleusercontent.com/c1ZyJbpH3Ei_s3GsGY43aoVZFI_C65X72ebERgSBxXH1tl5SyQtUT9XIYQaDgiwOSPUbjzjxwv5hcMntI2rI_fm-p2-d2r3vQyNOlpcQ4YHdtIjzgv6uG0ajdOG-MA" id="141" name="Google Shape;14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921" y="1479487"/>
            <a:ext cx="4961424" cy="51709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jxhlW1lGTGt-8i7DKJ_4XUXwn3DgipqOuSeq7aaKkukwY71Ctbn0OyiG0uiPu_UrZoJ1FJb8CRNop0fWdfcBBsUXZ0FX3bDdVB7lT3NXMYqUkzJYWheeFGhpGMaw2w" id="142" name="Google Shape;142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6000" y="1479486"/>
            <a:ext cx="6096000" cy="517094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/>
          <p:nvPr/>
        </p:nvSpPr>
        <p:spPr>
          <a:xfrm>
            <a:off x="6400092" y="274669"/>
            <a:ext cx="522387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EB3E7"/>
                </a:solidFill>
                <a:latin typeface="Arial"/>
                <a:ea typeface="Arial"/>
                <a:cs typeface="Arial"/>
                <a:sym typeface="Arial"/>
              </a:rPr>
              <a:t>Imagenes por categoria / Intensidad de color</a:t>
            </a:r>
            <a:endParaRPr/>
          </a:p>
        </p:txBody>
      </p:sp>
      <p:sp>
        <p:nvSpPr>
          <p:cNvPr id="144" name="Google Shape;144;p6"/>
          <p:cNvSpPr/>
          <p:nvPr/>
        </p:nvSpPr>
        <p:spPr>
          <a:xfrm>
            <a:off x="6012036" y="302038"/>
            <a:ext cx="342337" cy="314595"/>
          </a:xfrm>
          <a:prstGeom prst="ellipse">
            <a:avLst/>
          </a:prstGeom>
          <a:solidFill>
            <a:srgbClr val="C8E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568036" y="0"/>
            <a:ext cx="11669683" cy="14794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781398" y="-16617"/>
            <a:ext cx="11410602" cy="10156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781397" y="216523"/>
            <a:ext cx="23926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D8D8D8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0" y="-83127"/>
            <a:ext cx="45719" cy="8312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-96982" y="0"/>
            <a:ext cx="83266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7"/>
          <p:cNvSpPr txBox="1"/>
          <p:nvPr/>
        </p:nvSpPr>
        <p:spPr>
          <a:xfrm rot="-5400000">
            <a:off x="-1373041" y="2727902"/>
            <a:ext cx="329737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3219797" y="216523"/>
            <a:ext cx="27465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PrePROCESAMIENTO</a:t>
            </a:r>
            <a:endParaRPr b="1" sz="2000">
              <a:solidFill>
                <a:schemeClr val="accent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4144862" y="674813"/>
            <a:ext cx="448195" cy="7064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3.googleusercontent.com/uI-b_iOWNoDGommbYb6jGZe8YGz61SeWwB5lhldvhbW--zK6M3Uu8JnodGKin36y5oERxptld5TFORWj_CpAdfbWGU1EzkemgIP2aFuJ_Tv8R7LHKMAG1_VHkJHoYA" id="157" name="Google Shape;15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921" y="1672501"/>
            <a:ext cx="381000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lbnhquSJVgWAyAOVAdDlApePQOtdCPYq6ShOlQ2n5NFakSVSXlBYzK6vz3lGOTgVlUF1O6nVvsuLDYSA0F-rt4URBueIaZt0ANIcVMK7XwYxjkATKv3vGdzrPU4VnQ" id="158" name="Google Shape;15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01816" y="1968625"/>
            <a:ext cx="3351639" cy="22112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heD53T6aizCV2EkAaWjKEqUUjogWFXgs4n-tq5WFzNvZEFbuaHpkBfTxxXPtiGvMQUBotIBea8wslzCq1m1u0_5au-NvTpZr8b4KNRE_38rB8lN7O_CNx0Yloth_MQ" id="159" name="Google Shape;15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06163" y="1825598"/>
            <a:ext cx="3915411" cy="25942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>
            <a:off x="6012036" y="302038"/>
            <a:ext cx="342337" cy="314595"/>
          </a:xfrm>
          <a:prstGeom prst="ellipse">
            <a:avLst/>
          </a:prstGeom>
          <a:solidFill>
            <a:srgbClr val="C8E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7"/>
          <p:cNvSpPr txBox="1"/>
          <p:nvPr/>
        </p:nvSpPr>
        <p:spPr>
          <a:xfrm>
            <a:off x="6400092" y="274669"/>
            <a:ext cx="430599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EB3E7"/>
                </a:solidFill>
                <a:latin typeface="Arial"/>
                <a:ea typeface="Arial"/>
                <a:cs typeface="Arial"/>
                <a:sym typeface="Arial"/>
              </a:rPr>
              <a:t>Analisis descriptive HAM10000</a:t>
            </a:r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1080486" y="5106463"/>
            <a:ext cx="11166764" cy="1446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Población entre 60 y 80 años con una curva sesgada a la derecha.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distribución anatómica de la lesión más frecuente es la espalda, el tronco y las extremidades inferiores. 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distribución por sexo es muy similar con mayor representación de hombres que mujeres.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f360abcc8_0_0"/>
          <p:cNvSpPr/>
          <p:nvPr/>
        </p:nvSpPr>
        <p:spPr>
          <a:xfrm>
            <a:off x="568036" y="0"/>
            <a:ext cx="11669700" cy="14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cf360abcc8_0_0"/>
          <p:cNvSpPr/>
          <p:nvPr/>
        </p:nvSpPr>
        <p:spPr>
          <a:xfrm>
            <a:off x="781398" y="-16617"/>
            <a:ext cx="11410500" cy="10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gcf360abcc8_0_0"/>
          <p:cNvSpPr txBox="1"/>
          <p:nvPr/>
        </p:nvSpPr>
        <p:spPr>
          <a:xfrm>
            <a:off x="781397" y="216523"/>
            <a:ext cx="239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D8D8D8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170" name="Google Shape;170;gcf360abcc8_0_0"/>
          <p:cNvSpPr/>
          <p:nvPr/>
        </p:nvSpPr>
        <p:spPr>
          <a:xfrm>
            <a:off x="0" y="-83127"/>
            <a:ext cx="45600" cy="83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cf360abcc8_0_0"/>
          <p:cNvSpPr/>
          <p:nvPr/>
        </p:nvSpPr>
        <p:spPr>
          <a:xfrm>
            <a:off x="-96982" y="0"/>
            <a:ext cx="832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cf360abcc8_0_0"/>
          <p:cNvSpPr txBox="1"/>
          <p:nvPr/>
        </p:nvSpPr>
        <p:spPr>
          <a:xfrm rot="-5400000">
            <a:off x="-1373039" y="2727979"/>
            <a:ext cx="3297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173" name="Google Shape;173;gcf360abcc8_0_0"/>
          <p:cNvSpPr txBox="1"/>
          <p:nvPr/>
        </p:nvSpPr>
        <p:spPr>
          <a:xfrm>
            <a:off x="3219797" y="216523"/>
            <a:ext cx="27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PrePROCESAMIENTO</a:t>
            </a:r>
            <a:endParaRPr b="1" sz="2000">
              <a:solidFill>
                <a:schemeClr val="accent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74" name="Google Shape;174;gcf360abcc8_0_0"/>
          <p:cNvSpPr/>
          <p:nvPr/>
        </p:nvSpPr>
        <p:spPr>
          <a:xfrm>
            <a:off x="4144862" y="674813"/>
            <a:ext cx="448200" cy="70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gcf360abcc8_0_0"/>
          <p:cNvSpPr/>
          <p:nvPr/>
        </p:nvSpPr>
        <p:spPr>
          <a:xfrm>
            <a:off x="6012036" y="302038"/>
            <a:ext cx="342300" cy="314700"/>
          </a:xfrm>
          <a:prstGeom prst="ellipse">
            <a:avLst/>
          </a:prstGeom>
          <a:solidFill>
            <a:srgbClr val="C8E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cf360abcc8_0_0"/>
          <p:cNvSpPr txBox="1"/>
          <p:nvPr/>
        </p:nvSpPr>
        <p:spPr>
          <a:xfrm>
            <a:off x="6400092" y="274669"/>
            <a:ext cx="430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EB3E7"/>
                </a:solidFill>
                <a:latin typeface="Arial"/>
                <a:ea typeface="Arial"/>
                <a:cs typeface="Arial"/>
                <a:sym typeface="Arial"/>
              </a:rPr>
              <a:t>Analisis descriptive HAM10000</a:t>
            </a:r>
            <a:endParaRPr/>
          </a:p>
        </p:txBody>
      </p:sp>
      <p:pic>
        <p:nvPicPr>
          <p:cNvPr id="177" name="Google Shape;177;gcf360abcc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366" y="1547850"/>
            <a:ext cx="8736575" cy="50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f360abcc8_0_18"/>
          <p:cNvSpPr/>
          <p:nvPr/>
        </p:nvSpPr>
        <p:spPr>
          <a:xfrm>
            <a:off x="568036" y="0"/>
            <a:ext cx="11669700" cy="147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cf360abcc8_0_18"/>
          <p:cNvSpPr/>
          <p:nvPr/>
        </p:nvSpPr>
        <p:spPr>
          <a:xfrm>
            <a:off x="781398" y="-16617"/>
            <a:ext cx="11410500" cy="101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cf360abcc8_0_18"/>
          <p:cNvSpPr txBox="1"/>
          <p:nvPr/>
        </p:nvSpPr>
        <p:spPr>
          <a:xfrm>
            <a:off x="781397" y="216523"/>
            <a:ext cx="2392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D8D8D8"/>
                </a:solidFill>
                <a:latin typeface="Overlock"/>
                <a:ea typeface="Overlock"/>
                <a:cs typeface="Overlock"/>
                <a:sym typeface="Overlock"/>
              </a:rPr>
              <a:t>DESCRIPCION CONJUNTO DE DATOS</a:t>
            </a:r>
            <a:endParaRPr/>
          </a:p>
        </p:txBody>
      </p:sp>
      <p:sp>
        <p:nvSpPr>
          <p:cNvPr id="185" name="Google Shape;185;gcf360abcc8_0_18"/>
          <p:cNvSpPr/>
          <p:nvPr/>
        </p:nvSpPr>
        <p:spPr>
          <a:xfrm>
            <a:off x="0" y="-83127"/>
            <a:ext cx="45600" cy="83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cf360abcc8_0_18"/>
          <p:cNvSpPr/>
          <p:nvPr/>
        </p:nvSpPr>
        <p:spPr>
          <a:xfrm>
            <a:off x="-96982" y="0"/>
            <a:ext cx="8328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cf360abcc8_0_18"/>
          <p:cNvSpPr txBox="1"/>
          <p:nvPr/>
        </p:nvSpPr>
        <p:spPr>
          <a:xfrm rot="-5400000">
            <a:off x="-1373039" y="2727979"/>
            <a:ext cx="3297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 R O C E S O</a:t>
            </a:r>
            <a:endParaRPr/>
          </a:p>
        </p:txBody>
      </p:sp>
      <p:sp>
        <p:nvSpPr>
          <p:cNvPr id="188" name="Google Shape;188;gcf360abcc8_0_18"/>
          <p:cNvSpPr txBox="1"/>
          <p:nvPr/>
        </p:nvSpPr>
        <p:spPr>
          <a:xfrm>
            <a:off x="3219797" y="216523"/>
            <a:ext cx="274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accent2"/>
                </a:solidFill>
                <a:latin typeface="Overlock"/>
                <a:ea typeface="Overlock"/>
                <a:cs typeface="Overlock"/>
                <a:sym typeface="Overlock"/>
              </a:rPr>
              <a:t>PrePROCESAMIENTO</a:t>
            </a:r>
            <a:endParaRPr b="1" sz="2000">
              <a:solidFill>
                <a:schemeClr val="accent2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89" name="Google Shape;189;gcf360abcc8_0_18"/>
          <p:cNvSpPr/>
          <p:nvPr/>
        </p:nvSpPr>
        <p:spPr>
          <a:xfrm>
            <a:off x="4144862" y="674813"/>
            <a:ext cx="448200" cy="706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cf360abcc8_0_18"/>
          <p:cNvSpPr/>
          <p:nvPr/>
        </p:nvSpPr>
        <p:spPr>
          <a:xfrm>
            <a:off x="6012036" y="302038"/>
            <a:ext cx="342300" cy="314700"/>
          </a:xfrm>
          <a:prstGeom prst="ellipse">
            <a:avLst/>
          </a:prstGeom>
          <a:solidFill>
            <a:srgbClr val="C8EFF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cf360abcc8_0_18"/>
          <p:cNvSpPr txBox="1"/>
          <p:nvPr/>
        </p:nvSpPr>
        <p:spPr>
          <a:xfrm>
            <a:off x="6400092" y="274669"/>
            <a:ext cx="430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EB3E7"/>
                </a:solidFill>
                <a:latin typeface="Arial"/>
                <a:ea typeface="Arial"/>
                <a:cs typeface="Arial"/>
                <a:sym typeface="Arial"/>
              </a:rPr>
              <a:t>Analisis descriptive HAM10000</a:t>
            </a:r>
            <a:endParaRPr/>
          </a:p>
        </p:txBody>
      </p:sp>
      <p:sp>
        <p:nvSpPr>
          <p:cNvPr id="192" name="Google Shape;192;gcf360abcc8_0_18"/>
          <p:cNvSpPr txBox="1"/>
          <p:nvPr/>
        </p:nvSpPr>
        <p:spPr>
          <a:xfrm>
            <a:off x="2298425" y="2054625"/>
            <a:ext cx="82089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/>
              <a:t> </a:t>
            </a:r>
            <a:endParaRPr/>
          </a:p>
        </p:txBody>
      </p:sp>
      <p:pic>
        <p:nvPicPr>
          <p:cNvPr id="193" name="Google Shape;193;gcf360abcc8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252" y="1534475"/>
            <a:ext cx="8469949" cy="51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Firm Format - template_Blue">
  <a:themeElements>
    <a:clrScheme name="DIRECTV">
      <a:dk1>
        <a:srgbClr val="000000"/>
      </a:dk1>
      <a:lt1>
        <a:srgbClr val="FFFFFF"/>
      </a:lt1>
      <a:dk2>
        <a:srgbClr val="1D5893"/>
      </a:dk2>
      <a:lt2>
        <a:srgbClr val="FFFFFF"/>
      </a:lt2>
      <a:accent1>
        <a:srgbClr val="D2D2D2"/>
      </a:accent1>
      <a:accent2>
        <a:srgbClr val="00AEEF"/>
      </a:accent2>
      <a:accent3>
        <a:srgbClr val="164370"/>
      </a:accent3>
      <a:accent4>
        <a:srgbClr val="000000"/>
      </a:accent4>
      <a:accent5>
        <a:srgbClr val="F27F00"/>
      </a:accent5>
      <a:accent6>
        <a:srgbClr val="808080"/>
      </a:accent6>
      <a:hlink>
        <a:srgbClr val="0065BD"/>
      </a:hlink>
      <a:folHlink>
        <a:srgbClr val="00296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2021-03-26T20:48:00Z</dcterms:created>
  <dc:creator>Luis Fernando Ramirez</dc:creator>
</cp:coreProperties>
</file>